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339" r:id="rId2"/>
    <p:sldId id="404" r:id="rId3"/>
    <p:sldId id="342" r:id="rId4"/>
    <p:sldId id="406" r:id="rId5"/>
    <p:sldId id="409" r:id="rId6"/>
    <p:sldId id="424" r:id="rId7"/>
    <p:sldId id="412" r:id="rId8"/>
    <p:sldId id="415" r:id="rId9"/>
    <p:sldId id="416" r:id="rId10"/>
    <p:sldId id="370" r:id="rId11"/>
    <p:sldId id="420" r:id="rId12"/>
    <p:sldId id="263" r:id="rId13"/>
    <p:sldId id="322" r:id="rId14"/>
    <p:sldId id="426" r:id="rId15"/>
    <p:sldId id="427" r:id="rId16"/>
    <p:sldId id="430" r:id="rId17"/>
    <p:sldId id="323" r:id="rId18"/>
    <p:sldId id="324" r:id="rId19"/>
    <p:sldId id="277" r:id="rId20"/>
    <p:sldId id="384" r:id="rId21"/>
    <p:sldId id="276" r:id="rId22"/>
    <p:sldId id="386" r:id="rId23"/>
    <p:sldId id="377" r:id="rId24"/>
    <p:sldId id="374" r:id="rId25"/>
    <p:sldId id="375" r:id="rId26"/>
    <p:sldId id="388" r:id="rId27"/>
    <p:sldId id="432" r:id="rId28"/>
    <p:sldId id="395" r:id="rId29"/>
    <p:sldId id="285" r:id="rId30"/>
    <p:sldId id="271" r:id="rId31"/>
    <p:sldId id="313" r:id="rId32"/>
    <p:sldId id="310" r:id="rId33"/>
    <p:sldId id="396" r:id="rId34"/>
    <p:sldId id="397" r:id="rId35"/>
    <p:sldId id="398" r:id="rId36"/>
    <p:sldId id="383" r:id="rId37"/>
    <p:sldId id="399" r:id="rId38"/>
    <p:sldId id="400" r:id="rId39"/>
    <p:sldId id="382" r:id="rId40"/>
    <p:sldId id="433" r:id="rId41"/>
    <p:sldId id="435" r:id="rId42"/>
    <p:sldId id="437" r:id="rId43"/>
    <p:sldId id="436" r:id="rId44"/>
    <p:sldId id="402" r:id="rId45"/>
    <p:sldId id="393" r:id="rId46"/>
    <p:sldId id="389" r:id="rId47"/>
    <p:sldId id="390" r:id="rId48"/>
    <p:sldId id="391" r:id="rId49"/>
    <p:sldId id="440" r:id="rId50"/>
    <p:sldId id="445" r:id="rId51"/>
    <p:sldId id="392" r:id="rId52"/>
    <p:sldId id="403"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349E"/>
    <a:srgbClr val="7A7AD4"/>
    <a:srgbClr val="4E4EC6"/>
    <a:srgbClr val="C00000"/>
    <a:srgbClr val="B80000"/>
    <a:srgbClr val="9F0000"/>
    <a:srgbClr val="8E0000"/>
    <a:srgbClr val="4C4CC4"/>
    <a:srgbClr val="6161CB"/>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3863" autoAdjust="0"/>
  </p:normalViewPr>
  <p:slideViewPr>
    <p:cSldViewPr>
      <p:cViewPr varScale="1">
        <p:scale>
          <a:sx n="80" d="100"/>
          <a:sy n="80" d="100"/>
        </p:scale>
        <p:origin x="-1301"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34"/>
    </p:cViewPr>
  </p:sorterViewPr>
  <p:notesViewPr>
    <p:cSldViewPr>
      <p:cViewPr varScale="1">
        <p:scale>
          <a:sx n="64" d="100"/>
          <a:sy n="64" d="100"/>
        </p:scale>
        <p:origin x="-309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759963445078458"/>
          <c:y val="4.1212274612623195E-2"/>
          <c:w val="0.84286175998573465"/>
          <c:h val="0.84885676271851851"/>
        </c:manualLayout>
      </c:layout>
      <c:barChart>
        <c:barDir val="col"/>
        <c:grouping val="clustered"/>
        <c:varyColors val="0"/>
        <c:ser>
          <c:idx val="0"/>
          <c:order val="0"/>
          <c:invertIfNegative val="0"/>
          <c:dPt>
            <c:idx val="0"/>
            <c:invertIfNegative val="0"/>
            <c:bubble3D val="0"/>
            <c:spPr>
              <a:solidFill>
                <a:schemeClr val="accent1">
                  <a:lumMod val="60000"/>
                  <a:lumOff val="40000"/>
                </a:schemeClr>
              </a:solidFill>
            </c:spPr>
            <c:extLst xmlns:c16r2="http://schemas.microsoft.com/office/drawing/2015/06/chart">
              <c:ext xmlns:c16="http://schemas.microsoft.com/office/drawing/2014/chart" uri="{C3380CC4-5D6E-409C-BE32-E72D297353CC}">
                <c16:uniqueId val="{00000001-9F82-47CE-AD61-D5FB3DCD496D}"/>
              </c:ext>
            </c:extLst>
          </c:dPt>
          <c:dPt>
            <c:idx val="1"/>
            <c:invertIfNegative val="0"/>
            <c:bubble3D val="0"/>
            <c:spPr>
              <a:solidFill>
                <a:schemeClr val="accent1">
                  <a:lumMod val="60000"/>
                  <a:lumOff val="40000"/>
                </a:schemeClr>
              </a:solidFill>
            </c:spPr>
            <c:extLst xmlns:c16r2="http://schemas.microsoft.com/office/drawing/2015/06/chart">
              <c:ext xmlns:c16="http://schemas.microsoft.com/office/drawing/2014/chart" uri="{C3380CC4-5D6E-409C-BE32-E72D297353CC}">
                <c16:uniqueId val="{00000003-9F82-47CE-AD61-D5FB3DCD496D}"/>
              </c:ext>
            </c:extLst>
          </c:dPt>
          <c:cat>
            <c:strRef>
              <c:f>Sheet1!$B$8:$B$9</c:f>
              <c:strCache>
                <c:ptCount val="2"/>
                <c:pt idx="0">
                  <c:v>Control</c:v>
                </c:pt>
                <c:pt idx="1">
                  <c:v>Meth Users</c:v>
                </c:pt>
              </c:strCache>
            </c:strRef>
          </c:cat>
          <c:val>
            <c:numRef>
              <c:f>Sheet1!$C$8:$C$9</c:f>
              <c:numCache>
                <c:formatCode>General</c:formatCode>
                <c:ptCount val="2"/>
                <c:pt idx="0">
                  <c:v>200</c:v>
                </c:pt>
                <c:pt idx="1">
                  <c:v>330</c:v>
                </c:pt>
              </c:numCache>
            </c:numRef>
          </c:val>
          <c:extLst xmlns:c16r2="http://schemas.microsoft.com/office/drawing/2015/06/chart">
            <c:ext xmlns:c16="http://schemas.microsoft.com/office/drawing/2014/chart" uri="{C3380CC4-5D6E-409C-BE32-E72D297353CC}">
              <c16:uniqueId val="{00000004-9F82-47CE-AD61-D5FB3DCD496D}"/>
            </c:ext>
          </c:extLst>
        </c:ser>
        <c:dLbls>
          <c:showLegendKey val="0"/>
          <c:showVal val="0"/>
          <c:showCatName val="0"/>
          <c:showSerName val="0"/>
          <c:showPercent val="0"/>
          <c:showBubbleSize val="0"/>
        </c:dLbls>
        <c:gapWidth val="150"/>
        <c:axId val="52419584"/>
        <c:axId val="57981568"/>
      </c:barChart>
      <c:catAx>
        <c:axId val="52419584"/>
        <c:scaling>
          <c:orientation val="minMax"/>
        </c:scaling>
        <c:delete val="0"/>
        <c:axPos val="b"/>
        <c:majorGridlines/>
        <c:numFmt formatCode="General" sourceLinked="0"/>
        <c:majorTickMark val="out"/>
        <c:minorTickMark val="none"/>
        <c:tickLblPos val="none"/>
        <c:txPr>
          <a:bodyPr/>
          <a:lstStyle/>
          <a:p>
            <a:pPr>
              <a:defRPr sz="1300" b="1" i="0" baseline="0">
                <a:latin typeface="Arial Narrow" panose="020B0606020202030204" pitchFamily="34" charset="0"/>
              </a:defRPr>
            </a:pPr>
            <a:endParaRPr lang="en-US"/>
          </a:p>
        </c:txPr>
        <c:crossAx val="57981568"/>
        <c:crosses val="autoZero"/>
        <c:auto val="1"/>
        <c:lblAlgn val="ctr"/>
        <c:lblOffset val="100"/>
        <c:noMultiLvlLbl val="0"/>
      </c:catAx>
      <c:valAx>
        <c:axId val="57981568"/>
        <c:scaling>
          <c:orientation val="minMax"/>
          <c:max val="400"/>
        </c:scaling>
        <c:delete val="0"/>
        <c:axPos val="l"/>
        <c:numFmt formatCode="General" sourceLinked="1"/>
        <c:majorTickMark val="out"/>
        <c:minorTickMark val="none"/>
        <c:tickLblPos val="nextTo"/>
        <c:txPr>
          <a:bodyPr/>
          <a:lstStyle/>
          <a:p>
            <a:pPr>
              <a:defRPr sz="1200" baseline="0">
                <a:latin typeface="Arial Narrow" panose="020B0606020202030204" pitchFamily="34" charset="0"/>
              </a:defRPr>
            </a:pPr>
            <a:endParaRPr lang="en-US"/>
          </a:p>
        </c:txPr>
        <c:crossAx val="52419584"/>
        <c:crosses val="autoZero"/>
        <c:crossBetween val="between"/>
        <c:majorUnit val="200"/>
        <c:minorUnit val="100"/>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png"/></Relationships>
</file>

<file path=ppt/drawings/drawing1.xml><?xml version="1.0" encoding="utf-8"?>
<c:userShapes xmlns:c="http://schemas.openxmlformats.org/drawingml/2006/chart">
  <cdr:relSizeAnchor xmlns:cdr="http://schemas.openxmlformats.org/drawingml/2006/chartDrawing">
    <cdr:from>
      <cdr:x>0.30681</cdr:x>
      <cdr:y>0.42755</cdr:y>
    </cdr:from>
    <cdr:to>
      <cdr:x>0.34518</cdr:x>
      <cdr:y>0.5</cdr:y>
    </cdr:to>
    <cdr:grpSp>
      <cdr:nvGrpSpPr>
        <cdr:cNvPr id="10" name="Group 9"/>
        <cdr:cNvGrpSpPr/>
      </cdr:nvGrpSpPr>
      <cdr:grpSpPr>
        <a:xfrm xmlns:a="http://schemas.openxmlformats.org/drawingml/2006/main">
          <a:off x="1160179" y="1515746"/>
          <a:ext cx="145093" cy="256849"/>
          <a:chOff x="1447800" y="1574006"/>
          <a:chExt cx="152400" cy="304800"/>
        </a:xfrm>
      </cdr:grpSpPr>
      <cdr:cxnSp macro="">
        <cdr:nvCxnSpPr>
          <cdr:cNvPr id="4" name="Straight Connector 3"/>
          <cdr:cNvCxnSpPr/>
        </cdr:nvCxnSpPr>
        <cdr:spPr>
          <a:xfrm xmlns:a="http://schemas.openxmlformats.org/drawingml/2006/main">
            <a:off x="1524000" y="1574006"/>
            <a:ext cx="0" cy="30480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8" name="Straight Connector 7"/>
          <cdr:cNvCxnSpPr/>
        </cdr:nvCxnSpPr>
        <cdr:spPr>
          <a:xfrm xmlns:a="http://schemas.openxmlformats.org/drawingml/2006/main">
            <a:off x="1447800" y="1574006"/>
            <a:ext cx="152400"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9" name="Straight Connector 8"/>
          <cdr:cNvCxnSpPr/>
        </cdr:nvCxnSpPr>
        <cdr:spPr>
          <a:xfrm xmlns:a="http://schemas.openxmlformats.org/drawingml/2006/main">
            <a:off x="1447800" y="1878806"/>
            <a:ext cx="152400"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0.72152</cdr:x>
      <cdr:y>0.12017</cdr:y>
    </cdr:from>
    <cdr:to>
      <cdr:x>0.75989</cdr:x>
      <cdr:y>0.24436</cdr:y>
    </cdr:to>
    <cdr:grpSp>
      <cdr:nvGrpSpPr>
        <cdr:cNvPr id="11" name="Group 10"/>
        <cdr:cNvGrpSpPr/>
      </cdr:nvGrpSpPr>
      <cdr:grpSpPr>
        <a:xfrm xmlns:a="http://schemas.openxmlformats.org/drawingml/2006/main">
          <a:off x="2728374" y="426025"/>
          <a:ext cx="145093" cy="440278"/>
          <a:chOff x="1447800" y="1574006"/>
          <a:chExt cx="152400" cy="304800"/>
        </a:xfrm>
      </cdr:grpSpPr>
      <cdr:cxnSp macro="">
        <cdr:nvCxnSpPr>
          <cdr:cNvPr id="12" name="Straight Connector 11"/>
          <cdr:cNvCxnSpPr/>
        </cdr:nvCxnSpPr>
        <cdr:spPr>
          <a:xfrm xmlns:a="http://schemas.openxmlformats.org/drawingml/2006/main">
            <a:off x="1524000" y="1574006"/>
            <a:ext cx="0" cy="30480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3" name="Straight Connector 12"/>
          <cdr:cNvCxnSpPr/>
        </cdr:nvCxnSpPr>
        <cdr:spPr>
          <a:xfrm xmlns:a="http://schemas.openxmlformats.org/drawingml/2006/main">
            <a:off x="1447800" y="1574006"/>
            <a:ext cx="152400"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4" name="Straight Connector 13"/>
          <cdr:cNvCxnSpPr/>
        </cdr:nvCxnSpPr>
        <cdr:spPr>
          <a:xfrm xmlns:a="http://schemas.openxmlformats.org/drawingml/2006/main">
            <a:off x="1447800" y="1878806"/>
            <a:ext cx="152400"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76F95621-4565-4141-BFB1-E89600DB8956}" type="slidenum">
              <a:rPr lang="en-US"/>
              <a:pPr>
                <a:defRPr/>
              </a:pPr>
              <a:t>‹#›</a:t>
            </a:fld>
            <a:endParaRPr lang="en-US"/>
          </a:p>
        </p:txBody>
      </p:sp>
    </p:spTree>
    <p:extLst>
      <p:ext uri="{BB962C8B-B14F-4D97-AF65-F5344CB8AC3E}">
        <p14:creationId xmlns:p14="http://schemas.microsoft.com/office/powerpoint/2010/main" val="32623152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F95621-4565-4141-BFB1-E89600DB8956}" type="slidenum">
              <a:rPr lang="en-US" smtClean="0"/>
              <a:pPr>
                <a:defRPr/>
              </a:pPr>
              <a:t>3</a:t>
            </a:fld>
            <a:endParaRPr lang="en-US"/>
          </a:p>
        </p:txBody>
      </p:sp>
    </p:spTree>
    <p:extLst>
      <p:ext uri="{BB962C8B-B14F-4D97-AF65-F5344CB8AC3E}">
        <p14:creationId xmlns:p14="http://schemas.microsoft.com/office/powerpoint/2010/main" val="2636653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9242141-B9CB-4F35-A210-97D73E91D1AC}" type="slidenum">
              <a:rPr lang="en-US" smtClean="0">
                <a:latin typeface="Calibri" pitchFamily="34" charset="0"/>
              </a:rPr>
              <a:pPr eaLnBrk="1" hangingPunct="1"/>
              <a:t>33</a:t>
            </a:fld>
            <a:endParaRPr lang="en-US" smtClean="0">
              <a:latin typeface="Calibri" pitchFamily="34" charset="0"/>
            </a:endParaRPr>
          </a:p>
        </p:txBody>
      </p:sp>
      <p:sp>
        <p:nvSpPr>
          <p:cNvPr id="68611" name="Slide Image Placeholder 1"/>
          <p:cNvSpPr>
            <a:spLocks noGrp="1" noRot="1" noChangeAspect="1" noTextEdit="1"/>
          </p:cNvSpPr>
          <p:nvPr>
            <p:ph type="sldImg"/>
          </p:nvPr>
        </p:nvSpPr>
        <p:spPr>
          <a:ln/>
        </p:spPr>
      </p:sp>
      <p:sp>
        <p:nvSpPr>
          <p:cNvPr id="6861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5613" eaLnBrk="1" hangingPunct="1"/>
            <a:r>
              <a:rPr lang="en-US" smtClean="0">
                <a:latin typeface="Calibri" pitchFamily="34" charset="0"/>
                <a:ea typeface="ＭＳ Ｐゴシック" pitchFamily="34" charset="-128"/>
              </a:rPr>
              <a:t>LABEL </a:t>
            </a:r>
          </a:p>
          <a:p>
            <a:pPr defTabSz="455613" eaLnBrk="1" hangingPunct="1"/>
            <a:endParaRPr lang="en-US" smtClean="0">
              <a:latin typeface="Calibri" pitchFamily="34" charset="0"/>
              <a:ea typeface="ＭＳ Ｐゴシック" pitchFamily="34" charset="-128"/>
            </a:endParaRPr>
          </a:p>
          <a:p>
            <a:pPr defTabSz="455613" eaLnBrk="1" hangingPunct="1"/>
            <a:endParaRPr lang="en-US" smtClean="0">
              <a:latin typeface="Calibri" pitchFamily="34" charset="0"/>
              <a:ea typeface="ＭＳ Ｐゴシック" pitchFamily="34" charset="-128"/>
            </a:endParaRPr>
          </a:p>
          <a:p>
            <a:pPr defTabSz="455613" eaLnBrk="1" hangingPunct="1"/>
            <a:r>
              <a:rPr lang="en-US" smtClean="0">
                <a:latin typeface="Calibri" pitchFamily="34" charset="0"/>
                <a:ea typeface="ＭＳ Ｐゴシック" pitchFamily="34" charset="-128"/>
              </a:rPr>
              <a:t>Grater stopping ability</a:t>
            </a:r>
          </a:p>
          <a:p>
            <a:pPr defTabSz="455613" eaLnBrk="1" hangingPunct="1"/>
            <a:r>
              <a:rPr lang="en-US" smtClean="0">
                <a:latin typeface="Calibri" pitchFamily="34" charset="0"/>
                <a:ea typeface="ＭＳ Ｐゴシック" pitchFamily="34" charset="-128"/>
              </a:rPr>
              <a:t>Increasd arrows on axises  </a:t>
            </a:r>
          </a:p>
        </p:txBody>
      </p:sp>
      <p:sp>
        <p:nvSpPr>
          <p:cNvPr id="686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5613" eaLnBrk="0" hangingPunct="0">
              <a:defRPr>
                <a:solidFill>
                  <a:schemeClr val="tx1"/>
                </a:solidFill>
                <a:latin typeface="Arial" pitchFamily="34" charset="0"/>
                <a:ea typeface="ＭＳ Ｐゴシック" pitchFamily="34" charset="-128"/>
              </a:defRPr>
            </a:lvl1pPr>
            <a:lvl2pPr marL="742950" indent="-285750" defTabSz="455613" eaLnBrk="0" hangingPunct="0">
              <a:defRPr>
                <a:solidFill>
                  <a:schemeClr val="tx1"/>
                </a:solidFill>
                <a:latin typeface="Arial" pitchFamily="34" charset="0"/>
                <a:ea typeface="ＭＳ Ｐゴシック" pitchFamily="34" charset="-128"/>
              </a:defRPr>
            </a:lvl2pPr>
            <a:lvl3pPr marL="1143000" indent="-228600" defTabSz="455613" eaLnBrk="0" hangingPunct="0">
              <a:defRPr>
                <a:solidFill>
                  <a:schemeClr val="tx1"/>
                </a:solidFill>
                <a:latin typeface="Arial" pitchFamily="34" charset="0"/>
                <a:ea typeface="ＭＳ Ｐゴシック" pitchFamily="34" charset="-128"/>
              </a:defRPr>
            </a:lvl3pPr>
            <a:lvl4pPr marL="1600200" indent="-228600" defTabSz="455613" eaLnBrk="0" hangingPunct="0">
              <a:defRPr>
                <a:solidFill>
                  <a:schemeClr val="tx1"/>
                </a:solidFill>
                <a:latin typeface="Arial" pitchFamily="34" charset="0"/>
                <a:ea typeface="ＭＳ Ｐゴシック" pitchFamily="34" charset="-128"/>
              </a:defRPr>
            </a:lvl4pPr>
            <a:lvl5pPr marL="2057400" indent="-228600" defTabSz="455613" eaLnBrk="0" hangingPunct="0">
              <a:defRPr>
                <a:solidFill>
                  <a:schemeClr val="tx1"/>
                </a:solidFill>
                <a:latin typeface="Arial"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67E2EAD0-C097-4291-ADE0-D011DC40CD30}" type="slidenum">
              <a:rPr lang="en-US" sz="1200">
                <a:latin typeface="Calibri" pitchFamily="34" charset="0"/>
              </a:rPr>
              <a:pPr algn="r" eaLnBrk="1" hangingPunct="1"/>
              <a:t>33</a:t>
            </a:fld>
            <a:endParaRPr lang="en-US"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373188" y="1143000"/>
            <a:ext cx="4111625" cy="3084513"/>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latin typeface="Calibri" pitchFamily="34" charset="0"/>
                <a:ea typeface="ＭＳ Ｐゴシック" pitchFamily="34" charset="-128"/>
              </a:rPr>
              <a:t>CORRELATION OF BIOCHEMICAL MARKER WITH BEHAVIOR</a:t>
            </a:r>
            <a:r>
              <a:rPr lang="en-US" smtClean="0">
                <a:latin typeface="Calibri" pitchFamily="34" charset="0"/>
                <a:ea typeface="ＭＳ Ｐゴシック" pitchFamily="34" charset="-128"/>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373188" y="1143000"/>
            <a:ext cx="4111625" cy="3084513"/>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latin typeface="Calibri" pitchFamily="34" charset="0"/>
                <a:ea typeface="ＭＳ Ｐゴシック" pitchFamily="34" charset="-128"/>
              </a:rPr>
              <a:t>CORRELATION OF BIOCHEMICAL MARKER WITH FUNCTIONAL ACTIVITY – BOLD fMRI</a:t>
            </a:r>
            <a:endParaRPr lang="en-US" smtClean="0">
              <a:latin typeface="Calibri" pitchFamily="34" charset="0"/>
              <a:ea typeface="ＭＳ Ｐゴシック" pitchFamily="34" charset="-128"/>
            </a:endParaRPr>
          </a:p>
          <a:p>
            <a:endParaRPr lang="en-US" smtClean="0">
              <a:latin typeface="Calibri"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solidFill>
                  <a:srgbClr val="000000"/>
                </a:solidFill>
                <a:latin typeface="Arial" pitchFamily="34" charset="0"/>
                <a:ea typeface="ＭＳ Ｐゴシック" pitchFamily="34" charset="-128"/>
              </a:rPr>
              <a:t>Negative association of BPnd with modulation of DLPFC activation</a:t>
            </a:r>
            <a:br>
              <a:rPr lang="en-US" smtClean="0">
                <a:solidFill>
                  <a:srgbClr val="000000"/>
                </a:solidFill>
                <a:latin typeface="Arial" pitchFamily="34" charset="0"/>
                <a:ea typeface="ＭＳ Ｐゴシック" pitchFamily="34" charset="-128"/>
              </a:rPr>
            </a:br>
            <a:r>
              <a:rPr lang="en-US" smtClean="0">
                <a:solidFill>
                  <a:srgbClr val="000000"/>
                </a:solidFill>
                <a:latin typeface="Arial" pitchFamily="34" charset="0"/>
                <a:ea typeface="ＭＳ Ｐゴシック" pitchFamily="34" charset="-128"/>
              </a:rPr>
              <a:t>and with earnings. </a:t>
            </a:r>
          </a:p>
          <a:p>
            <a:pPr eaLnBrk="1" hangingPunct="1">
              <a:spcBef>
                <a:spcPct val="0"/>
              </a:spcBef>
            </a:pPr>
            <a:r>
              <a:rPr lang="en-US" smtClean="0">
                <a:latin typeface="Arial" pitchFamily="34" charset="0"/>
                <a:ea typeface="ＭＳ Ｐゴシック" pitchFamily="34" charset="-128"/>
              </a:rPr>
              <a:t>Positive association of BPnd with modulation of VSTR activation. </a:t>
            </a:r>
          </a:p>
          <a:p>
            <a:endParaRPr lang="en-US" smtClean="0">
              <a:latin typeface="Arial" pitchFamily="34" charset="0"/>
              <a:ea typeface="ＭＳ Ｐゴシック" pitchFamily="34" charset="-128"/>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97ABE86-181A-4BCC-B5D4-4C177E33570E}" type="slidenum">
              <a:rPr lang="en-US" smtClean="0"/>
              <a:pPr eaLnBrk="1" hangingPunct="1"/>
              <a:t>38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CD8BB49-F6BF-4BCB-AC4F-B9EB73B7F984}" type="slidenum">
              <a:rPr lang="en-US" smtClean="0"/>
              <a:pPr eaLnBrk="1" hangingPunct="1"/>
              <a:t>45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txBox="1">
            <a:spLocks noGrp="1" noRot="1" noChangeAspect="1" noChangeArrowheads="1" noTextEdit="1"/>
          </p:cNvSpPr>
          <p:nvPr>
            <p:ph type="sldImg"/>
          </p:nvPr>
        </p:nvSpPr>
        <p:spPr>
          <a:xfrm>
            <a:off x="1052513" y="800100"/>
            <a:ext cx="5264150" cy="3948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5" name="Rectangle 2"/>
          <p:cNvSpPr txBox="1">
            <a:spLocks noGrp="1" noChangeArrowheads="1"/>
          </p:cNvSpPr>
          <p:nvPr>
            <p:ph type="body" idx="1"/>
          </p:nvPr>
        </p:nvSpPr>
        <p:spPr>
          <a:xfrm>
            <a:off x="736600" y="5002213"/>
            <a:ext cx="5897563" cy="4738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itchFamily="34" charset="0"/>
                <a:ea typeface="ＭＳ Ｐゴシック" pitchFamily="34" charset="-128"/>
              </a:defRPr>
            </a:lvl1pPr>
            <a:lvl2pPr marL="742950" indent="-285750">
              <a:defRPr sz="1200">
                <a:solidFill>
                  <a:schemeClr val="tx1"/>
                </a:solidFill>
                <a:latin typeface="Arial" pitchFamily="34" charset="0"/>
                <a:ea typeface="ＭＳ Ｐゴシック" pitchFamily="34" charset="-128"/>
              </a:defRPr>
            </a:lvl2pPr>
            <a:lvl3pPr marL="1143000" indent="-228600">
              <a:defRPr sz="1200">
                <a:solidFill>
                  <a:schemeClr val="tx1"/>
                </a:solidFill>
                <a:latin typeface="Arial" pitchFamily="34" charset="0"/>
                <a:ea typeface="ＭＳ Ｐゴシック" pitchFamily="34" charset="-128"/>
              </a:defRPr>
            </a:lvl3pPr>
            <a:lvl4pPr marL="1600200" indent="-228600">
              <a:defRPr sz="1200">
                <a:solidFill>
                  <a:schemeClr val="tx1"/>
                </a:solidFill>
                <a:latin typeface="Arial" pitchFamily="34" charset="0"/>
                <a:ea typeface="ＭＳ Ｐゴシック" pitchFamily="34" charset="-128"/>
              </a:defRPr>
            </a:lvl4pPr>
            <a:lvl5pPr marL="2057400" indent="-228600">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650884E-6504-44C7-BD41-9519B5AA478A}" type="slidenum">
              <a:rPr lang="en-US" smtClean="0"/>
              <a:pPr eaLnBrk="1" hangingPunct="1"/>
              <a:t>18</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3200" smtClean="0">
                <a:latin typeface="Arial" pitchFamily="34" charset="0"/>
                <a:ea typeface="ＭＳ Ｐゴシック" pitchFamily="34" charset="-128"/>
              </a:rPr>
              <a:t>Another report by Nora Volkow, the Brookhaven group and collaborators at the U Penn showed as well that cocaine–related cues induced DAR in caudate &amp; putamen but not n. accumbens that was related to craving score</a:t>
            </a:r>
            <a:r>
              <a:rPr lang="en-US" smtClean="0">
                <a:latin typeface="Arial" pitchFamily="34" charset="0"/>
                <a:ea typeface="ＭＳ Ｐゴシック" pitchFamily="34" charset="-128"/>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1373188" y="1143000"/>
            <a:ext cx="4111625" cy="3084513"/>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ea typeface="ＭＳ Ｐゴシック" pitchFamily="34" charset="-128"/>
              </a:rPr>
              <a:t>These systems support the executive control of behavior as well as motivationally driven behaviors and may contribute to vulnerabilities in the emergence of addicition pathology. Movement, cognition, behavior, </a:t>
            </a:r>
          </a:p>
          <a:p>
            <a:r>
              <a:rPr lang="en-US" smtClean="0">
                <a:latin typeface="Calibri" pitchFamily="34" charset="0"/>
                <a:ea typeface="ＭＳ Ｐゴシック" pitchFamily="34" charset="-128"/>
              </a:rPr>
              <a:t> </a:t>
            </a:r>
          </a:p>
          <a:p>
            <a:pPr eaLnBrk="1" hangingPunct="1">
              <a:spcBef>
                <a:spcPct val="0"/>
              </a:spcBef>
            </a:pPr>
            <a:endParaRPr lang="en-US" smtClean="0">
              <a:latin typeface="Calibri" pitchFamily="34" charset="0"/>
              <a:ea typeface="ＭＳ Ｐゴシック" pitchFamily="34" charset="-128"/>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32DD4F7-ECCA-44C7-8929-933883C1A191}" type="slidenum">
              <a:rPr lang="en-US" smtClean="0">
                <a:latin typeface="Calibri" pitchFamily="34" charset="0"/>
              </a:rPr>
              <a:pPr eaLnBrk="1" hangingPunct="1"/>
              <a:t>23</a:t>
            </a:fld>
            <a:endParaRPr 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373188" y="1143000"/>
            <a:ext cx="4111625" cy="3084513"/>
          </a:xfrm>
          <a:ln/>
        </p:spPr>
      </p:sp>
      <p:sp>
        <p:nvSpPr>
          <p:cNvPr id="3" name="Notes Placeholder 2"/>
          <p:cNvSpPr>
            <a:spLocks noGrp="1"/>
          </p:cNvSpPr>
          <p:nvPr>
            <p:ph type="body" idx="1"/>
          </p:nvPr>
        </p:nvSpPr>
        <p:spPr/>
        <p:txBody>
          <a:bodyPr>
            <a:normAutofit/>
          </a:bodyPr>
          <a:lstStyle/>
          <a:p>
            <a:pPr defTabSz="450296">
              <a:defRPr/>
            </a:pPr>
            <a:r>
              <a:rPr lang="en-US" b="1" dirty="0" smtClean="0">
                <a:latin typeface="+mn-lt"/>
                <a:ea typeface="+mn-ea"/>
              </a:rPr>
              <a:t>Cortex</a:t>
            </a:r>
            <a:r>
              <a:rPr lang="en-US" dirty="0" smtClean="0">
                <a:latin typeface="+mn-lt"/>
                <a:ea typeface="+mn-ea"/>
              </a:rPr>
              <a:t> (stimulates) → </a:t>
            </a:r>
            <a:r>
              <a:rPr lang="en-US" b="1" dirty="0" smtClean="0">
                <a:latin typeface="+mn-lt"/>
                <a:ea typeface="+mn-ea"/>
              </a:rPr>
              <a:t>Striatum</a:t>
            </a:r>
            <a:r>
              <a:rPr lang="en-US" dirty="0" smtClean="0">
                <a:latin typeface="+mn-lt"/>
                <a:ea typeface="+mn-ea"/>
              </a:rPr>
              <a:t> (inhibits) → </a:t>
            </a:r>
            <a:r>
              <a:rPr lang="en-US" b="1" dirty="0" smtClean="0">
                <a:latin typeface="+mn-lt"/>
                <a:ea typeface="+mn-ea"/>
              </a:rPr>
              <a:t>"</a:t>
            </a:r>
            <a:r>
              <a:rPr lang="en-US" b="1" dirty="0" err="1" smtClean="0">
                <a:latin typeface="+mn-lt"/>
                <a:ea typeface="+mn-ea"/>
              </a:rPr>
              <a:t>SNr-GPi</a:t>
            </a:r>
            <a:r>
              <a:rPr lang="en-US" b="1" dirty="0" smtClean="0">
                <a:latin typeface="+mn-lt"/>
                <a:ea typeface="+mn-ea"/>
              </a:rPr>
              <a:t>" complex</a:t>
            </a:r>
            <a:r>
              <a:rPr lang="en-US" dirty="0" smtClean="0">
                <a:latin typeface="+mn-lt"/>
                <a:ea typeface="+mn-ea"/>
              </a:rPr>
              <a:t> (less inhibition of thalamus) → </a:t>
            </a:r>
            <a:r>
              <a:rPr lang="en-US" b="1" dirty="0" err="1" smtClean="0">
                <a:latin typeface="+mn-lt"/>
                <a:ea typeface="+mn-ea"/>
              </a:rPr>
              <a:t>Thalamus</a:t>
            </a:r>
            <a:r>
              <a:rPr lang="en-US" dirty="0" err="1" smtClean="0">
                <a:latin typeface="+mn-lt"/>
                <a:ea typeface="+mn-ea"/>
              </a:rPr>
              <a:t>(stimulates</a:t>
            </a:r>
            <a:r>
              <a:rPr lang="en-US" dirty="0" smtClean="0">
                <a:latin typeface="+mn-lt"/>
                <a:ea typeface="+mn-ea"/>
              </a:rPr>
              <a:t>) → </a:t>
            </a:r>
            <a:r>
              <a:rPr lang="en-US" b="1" dirty="0" smtClean="0">
                <a:latin typeface="+mn-lt"/>
                <a:ea typeface="+mn-ea"/>
              </a:rPr>
              <a:t>Cortex</a:t>
            </a:r>
            <a:r>
              <a:rPr lang="en-US" dirty="0" smtClean="0">
                <a:latin typeface="+mn-lt"/>
                <a:ea typeface="+mn-ea"/>
              </a:rPr>
              <a:t> (stimulates) → </a:t>
            </a:r>
            <a:r>
              <a:rPr lang="en-US" b="1" dirty="0" smtClean="0">
                <a:latin typeface="+mn-lt"/>
                <a:ea typeface="+mn-ea"/>
              </a:rPr>
              <a:t>Muscles, etc.</a:t>
            </a:r>
            <a:r>
              <a:rPr lang="en-US" dirty="0" smtClean="0">
                <a:latin typeface="+mn-lt"/>
                <a:ea typeface="+mn-ea"/>
              </a:rPr>
              <a:t> → (</a:t>
            </a:r>
            <a:r>
              <a:rPr lang="en-US" u="sng" dirty="0" smtClean="0">
                <a:latin typeface="+mn-lt"/>
                <a:ea typeface="+mn-ea"/>
              </a:rPr>
              <a:t>hyperkinetic state</a:t>
            </a:r>
            <a:r>
              <a:rPr lang="en-US" dirty="0" smtClean="0">
                <a:latin typeface="+mn-lt"/>
                <a:ea typeface="+mn-ea"/>
              </a:rPr>
              <a:t>)</a:t>
            </a:r>
          </a:p>
          <a:p>
            <a:pPr>
              <a:defRPr/>
            </a:pPr>
            <a:endParaRPr lang="en-US" dirty="0" smtClean="0"/>
          </a:p>
          <a:p>
            <a:pPr>
              <a:defRPr/>
            </a:pPr>
            <a:r>
              <a:rPr lang="en-US" dirty="0" smtClean="0"/>
              <a:t>In the direct pathway, cortical cells project excitatory inputs to striatum, which in turn projects inhibitory neurons onto cells of </a:t>
            </a:r>
            <a:r>
              <a:rPr lang="en-US" dirty="0" err="1" smtClean="0"/>
              <a:t>SNr-GPi</a:t>
            </a:r>
            <a:r>
              <a:rPr lang="en-US" dirty="0" smtClean="0"/>
              <a:t> complex. The </a:t>
            </a:r>
            <a:r>
              <a:rPr lang="en-US" dirty="0" err="1" smtClean="0"/>
              <a:t>SNr-GPi</a:t>
            </a:r>
            <a:r>
              <a:rPr lang="en-US" dirty="0" smtClean="0"/>
              <a:t> complex projects directly onto the thalamus through inhibitory </a:t>
            </a:r>
            <a:r>
              <a:rPr lang="en-US" dirty="0" err="1" smtClean="0"/>
              <a:t>ansa</a:t>
            </a:r>
            <a:r>
              <a:rPr lang="en-US" dirty="0" smtClean="0"/>
              <a:t> </a:t>
            </a:r>
            <a:r>
              <a:rPr lang="en-US" dirty="0" err="1" smtClean="0"/>
              <a:t>lenticularis</a:t>
            </a:r>
            <a:r>
              <a:rPr lang="en-US" dirty="0" smtClean="0"/>
              <a:t> pathway. The striatal inhibition of the </a:t>
            </a:r>
            <a:r>
              <a:rPr lang="en-US" dirty="0" err="1" smtClean="0"/>
              <a:t>SNr-GPi</a:t>
            </a:r>
            <a:r>
              <a:rPr lang="en-US" dirty="0" smtClean="0"/>
              <a:t> complex reduces </a:t>
            </a:r>
            <a:r>
              <a:rPr lang="en-US" dirty="0" err="1" smtClean="0"/>
              <a:t>SNr-GPi</a:t>
            </a:r>
            <a:r>
              <a:rPr lang="en-US" dirty="0" smtClean="0"/>
              <a:t> inhibition of the thalamus  -- therefore results in a net reduction of inhibition of the thalamus via the striatum. The thalamus projects excitatory glutamatergic neurons to the cortex itself. The direct pathway, therefore, results in the excitation of the motor cortex by the thalamus. Once stimulated, the cortex projects its own excitatory outputs to the brain stem and ultimately muscle fibers via the lateral </a:t>
            </a:r>
            <a:r>
              <a:rPr lang="en-US" dirty="0" err="1" smtClean="0"/>
              <a:t>corticospinal</a:t>
            </a:r>
            <a:r>
              <a:rPr lang="en-US" dirty="0" smtClean="0"/>
              <a:t> tract.</a:t>
            </a:r>
          </a:p>
          <a:p>
            <a:pPr>
              <a:defRPr/>
            </a:pPr>
            <a:endParaRPr lang="en-US" dirty="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9886FEC-AB71-4452-9644-96865F1D5AE5}" type="slidenum">
              <a:rPr lang="en-US" smtClean="0">
                <a:latin typeface="Calibri" pitchFamily="34" charset="0"/>
              </a:rPr>
              <a:pPr eaLnBrk="1" hangingPunct="1"/>
              <a:t>26</a:t>
            </a:fld>
            <a:endParaRPr 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CFE97B6-47B6-41C6-BD43-4812B5824E87}" type="slidenum">
              <a:rPr lang="en-US" smtClean="0"/>
              <a:pPr eaLnBrk="1" hangingPunct="1"/>
              <a:t>27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CFE97B6-47B6-41C6-BD43-4812B5824E87}" type="slidenum">
              <a:rPr lang="en-US" smtClean="0"/>
              <a:pPr eaLnBrk="1" hangingPunct="1"/>
              <a:t>28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48C2273-5D3C-4D03-B513-42AE13897103}" type="slidenum">
              <a:rPr lang="en-US" smtClean="0"/>
              <a:pPr eaLnBrk="1" hangingPunct="1"/>
              <a:t>31</a:t>
            </a:fld>
            <a:endParaRPr lang="en-US" smtClean="0"/>
          </a:p>
        </p:txBody>
      </p:sp>
      <p:sp>
        <p:nvSpPr>
          <p:cNvPr id="66563"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66564" name="Text Box 2"/>
          <p:cNvSpPr>
            <a:spLocks noGrp="1" noChangeArrowheads="1"/>
          </p:cNvSpPr>
          <p:nvPr>
            <p:ph type="body" idx="1"/>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D125204-50F5-4373-AFC2-B62AA339B62A}" type="slidenum">
              <a:rPr lang="en-US" smtClean="0"/>
              <a:pPr eaLnBrk="1" hangingPunct="1"/>
              <a:t>32</a:t>
            </a:fld>
            <a:endParaRPr lang="en-US" smtClean="0"/>
          </a:p>
        </p:txBody>
      </p:sp>
      <p:sp>
        <p:nvSpPr>
          <p:cNvPr id="675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82328040-1BB2-4006-A459-A6C830101A29}" type="slidenum">
              <a:rPr lang="en-US" sz="1200">
                <a:latin typeface="Calibri" pitchFamily="34" charset="0"/>
              </a:rPr>
              <a:pPr algn="r" eaLnBrk="1" hangingPunct="1"/>
              <a:t>32</a:t>
            </a:fld>
            <a:endParaRPr lang="en-US" sz="1200">
              <a:latin typeface="Calibri" pitchFamily="34" charset="0"/>
            </a:endParaRPr>
          </a:p>
        </p:txBody>
      </p:sp>
      <p:sp>
        <p:nvSpPr>
          <p:cNvPr id="67588" name="Slide Image Placeholder 1"/>
          <p:cNvSpPr>
            <a:spLocks noGrp="1" noRot="1" noChangeAspect="1" noTextEdit="1"/>
          </p:cNvSpPr>
          <p:nvPr>
            <p:ph type="sldImg"/>
          </p:nvPr>
        </p:nvSpPr>
        <p:spPr>
          <a:ln/>
        </p:spPr>
      </p:sp>
      <p:sp>
        <p:nvSpPr>
          <p:cNvPr id="6758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endParaRPr lang="en-US" smtClean="0">
              <a:latin typeface="Arial" pitchFamily="34" charset="0"/>
              <a:ea typeface="ＭＳ Ｐゴシック" pitchFamily="34" charset="-128"/>
            </a:endParaRPr>
          </a:p>
        </p:txBody>
      </p:sp>
      <p:sp>
        <p:nvSpPr>
          <p:cNvPr id="6759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DDC54779-F32E-4B39-B59B-DEF675193F19}" type="slidenum">
              <a:rPr lang="en-US" sz="1200">
                <a:latin typeface="Calibri" pitchFamily="34" charset="0"/>
              </a:rPr>
              <a:pPr algn="r" eaLnBrk="1" hangingPunct="1"/>
              <a:t>32</a:t>
            </a:fld>
            <a:endParaRPr 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720E44-593D-46A6-A6B2-9C306912F29C}" type="slidenum">
              <a:rPr lang="en-US"/>
              <a:pPr>
                <a:defRPr/>
              </a:pPr>
              <a:t>‹#›</a:t>
            </a:fld>
            <a:endParaRPr lang="en-US"/>
          </a:p>
        </p:txBody>
      </p:sp>
    </p:spTree>
    <p:extLst>
      <p:ext uri="{BB962C8B-B14F-4D97-AF65-F5344CB8AC3E}">
        <p14:creationId xmlns:p14="http://schemas.microsoft.com/office/powerpoint/2010/main" val="922306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339736-BB27-4071-A06A-99A41AF9E75E}" type="slidenum">
              <a:rPr lang="en-US"/>
              <a:pPr>
                <a:defRPr/>
              </a:pPr>
              <a:t>‹#›</a:t>
            </a:fld>
            <a:endParaRPr lang="en-US"/>
          </a:p>
        </p:txBody>
      </p:sp>
    </p:spTree>
    <p:extLst>
      <p:ext uri="{BB962C8B-B14F-4D97-AF65-F5344CB8AC3E}">
        <p14:creationId xmlns:p14="http://schemas.microsoft.com/office/powerpoint/2010/main" val="185672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AAFD29-CE8B-4E76-9EA8-6429B8C4149B}" type="slidenum">
              <a:rPr lang="en-US"/>
              <a:pPr>
                <a:defRPr/>
              </a:pPr>
              <a:t>‹#›</a:t>
            </a:fld>
            <a:endParaRPr lang="en-US"/>
          </a:p>
        </p:txBody>
      </p:sp>
    </p:spTree>
    <p:extLst>
      <p:ext uri="{BB962C8B-B14F-4D97-AF65-F5344CB8AC3E}">
        <p14:creationId xmlns:p14="http://schemas.microsoft.com/office/powerpoint/2010/main" val="2653817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85800" y="6248400"/>
            <a:ext cx="1903413" cy="455613"/>
          </a:xfrm>
        </p:spPr>
        <p:txBody>
          <a:bodyPr/>
          <a:lstStyle>
            <a:lvl1pPr>
              <a:defRPr/>
            </a:lvl1pPr>
          </a:lstStyle>
          <a:p>
            <a:pPr>
              <a:defRPr/>
            </a:pPr>
            <a:r>
              <a:rPr lang="en-US"/>
              <a:t> </a:t>
            </a:r>
          </a:p>
        </p:txBody>
      </p:sp>
      <p:sp>
        <p:nvSpPr>
          <p:cNvPr id="4" name="Footer Placeholder 3"/>
          <p:cNvSpPr>
            <a:spLocks noGrp="1"/>
          </p:cNvSpPr>
          <p:nvPr>
            <p:ph type="ftr" idx="11"/>
          </p:nvPr>
        </p:nvSpPr>
        <p:spPr>
          <a:xfrm>
            <a:off x="3124200" y="6248400"/>
            <a:ext cx="2894013" cy="455613"/>
          </a:xfrm>
        </p:spPr>
        <p:txBody>
          <a:bodyPr/>
          <a:lstStyle>
            <a:lvl1pPr>
              <a:defRPr/>
            </a:lvl1pPr>
          </a:lstStyle>
          <a:p>
            <a:pPr>
              <a:defRPr/>
            </a:pPr>
            <a:r>
              <a:rPr lang="en-US"/>
              <a:t> </a:t>
            </a:r>
          </a:p>
        </p:txBody>
      </p:sp>
      <p:sp>
        <p:nvSpPr>
          <p:cNvPr id="5" name="Slide Number Placeholder 4"/>
          <p:cNvSpPr>
            <a:spLocks noGrp="1"/>
          </p:cNvSpPr>
          <p:nvPr>
            <p:ph type="sldNum" idx="12"/>
          </p:nvPr>
        </p:nvSpPr>
        <p:spPr>
          <a:xfrm>
            <a:off x="6553200" y="6248400"/>
            <a:ext cx="1903413" cy="455613"/>
          </a:xfrm>
        </p:spPr>
        <p:txBody>
          <a:bodyPr/>
          <a:lstStyle>
            <a:lvl1pPr>
              <a:defRPr/>
            </a:lvl1pPr>
          </a:lstStyle>
          <a:p>
            <a:pPr>
              <a:defRPr/>
            </a:pPr>
            <a:fld id="{FFFFF6FF-C685-4250-9C6D-C4FBADAAB2BD}" type="slidenum">
              <a:rPr lang="en-US"/>
              <a:pPr>
                <a:defRPr/>
              </a:pPr>
              <a:t>‹#›</a:t>
            </a:fld>
            <a:r>
              <a:rPr lang="en-US"/>
              <a:t> </a:t>
            </a:r>
          </a:p>
        </p:txBody>
      </p:sp>
    </p:spTree>
    <p:extLst>
      <p:ext uri="{BB962C8B-B14F-4D97-AF65-F5344CB8AC3E}">
        <p14:creationId xmlns:p14="http://schemas.microsoft.com/office/powerpoint/2010/main" val="156354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819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D566B-B810-4A72-BCB6-2DC707A6FEB5}" type="slidenum">
              <a:rPr lang="en-US"/>
              <a:pPr>
                <a:defRPr/>
              </a:pPr>
              <a:t>‹#›</a:t>
            </a:fld>
            <a:endParaRPr lang="en-US"/>
          </a:p>
        </p:txBody>
      </p:sp>
    </p:spTree>
    <p:extLst>
      <p:ext uri="{BB962C8B-B14F-4D97-AF65-F5344CB8AC3E}">
        <p14:creationId xmlns:p14="http://schemas.microsoft.com/office/powerpoint/2010/main" val="201656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547218-E369-4307-B1E2-FC284727EDA7}" type="slidenum">
              <a:rPr lang="en-US"/>
              <a:pPr>
                <a:defRPr/>
              </a:pPr>
              <a:t>‹#›</a:t>
            </a:fld>
            <a:endParaRPr lang="en-US"/>
          </a:p>
        </p:txBody>
      </p:sp>
    </p:spTree>
    <p:extLst>
      <p:ext uri="{BB962C8B-B14F-4D97-AF65-F5344CB8AC3E}">
        <p14:creationId xmlns:p14="http://schemas.microsoft.com/office/powerpoint/2010/main" val="373213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DFE751-00E0-42B9-B183-CCD843FE6BB1}" type="slidenum">
              <a:rPr lang="en-US"/>
              <a:pPr>
                <a:defRPr/>
              </a:pPr>
              <a:t>‹#›</a:t>
            </a:fld>
            <a:endParaRPr lang="en-US"/>
          </a:p>
        </p:txBody>
      </p:sp>
    </p:spTree>
    <p:extLst>
      <p:ext uri="{BB962C8B-B14F-4D97-AF65-F5344CB8AC3E}">
        <p14:creationId xmlns:p14="http://schemas.microsoft.com/office/powerpoint/2010/main" val="7954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9BA3D8-1B47-4A20-9850-90882D2AD2D5}" type="slidenum">
              <a:rPr lang="en-US"/>
              <a:pPr>
                <a:defRPr/>
              </a:pPr>
              <a:t>‹#›</a:t>
            </a:fld>
            <a:endParaRPr lang="en-US"/>
          </a:p>
        </p:txBody>
      </p:sp>
    </p:spTree>
    <p:extLst>
      <p:ext uri="{BB962C8B-B14F-4D97-AF65-F5344CB8AC3E}">
        <p14:creationId xmlns:p14="http://schemas.microsoft.com/office/powerpoint/2010/main" val="321555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AE84D8-C586-439B-9E61-BD5642A1D359}" type="slidenum">
              <a:rPr lang="en-US"/>
              <a:pPr>
                <a:defRPr/>
              </a:pPr>
              <a:t>‹#›</a:t>
            </a:fld>
            <a:endParaRPr lang="en-US"/>
          </a:p>
        </p:txBody>
      </p:sp>
    </p:spTree>
    <p:extLst>
      <p:ext uri="{BB962C8B-B14F-4D97-AF65-F5344CB8AC3E}">
        <p14:creationId xmlns:p14="http://schemas.microsoft.com/office/powerpoint/2010/main" val="505455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9F4401-2788-4D35-8128-DC95434D6AFE}" type="slidenum">
              <a:rPr lang="en-US"/>
              <a:pPr>
                <a:defRPr/>
              </a:pPr>
              <a:t>‹#›</a:t>
            </a:fld>
            <a:endParaRPr lang="en-US"/>
          </a:p>
        </p:txBody>
      </p:sp>
    </p:spTree>
    <p:extLst>
      <p:ext uri="{BB962C8B-B14F-4D97-AF65-F5344CB8AC3E}">
        <p14:creationId xmlns:p14="http://schemas.microsoft.com/office/powerpoint/2010/main" val="376840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0FA808-E58C-4C2F-BDA8-A6D9F48D7495}" type="slidenum">
              <a:rPr lang="en-US"/>
              <a:pPr>
                <a:defRPr/>
              </a:pPr>
              <a:t>‹#›</a:t>
            </a:fld>
            <a:endParaRPr lang="en-US"/>
          </a:p>
        </p:txBody>
      </p:sp>
    </p:spTree>
    <p:extLst>
      <p:ext uri="{BB962C8B-B14F-4D97-AF65-F5344CB8AC3E}">
        <p14:creationId xmlns:p14="http://schemas.microsoft.com/office/powerpoint/2010/main" val="142899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587F1-A6D7-45E4-9E73-960E8B1D64B5}" type="slidenum">
              <a:rPr lang="en-US"/>
              <a:pPr>
                <a:defRPr/>
              </a:pPr>
              <a:t>‹#›</a:t>
            </a:fld>
            <a:endParaRPr lang="en-US"/>
          </a:p>
        </p:txBody>
      </p:sp>
    </p:spTree>
    <p:extLst>
      <p:ext uri="{BB962C8B-B14F-4D97-AF65-F5344CB8AC3E}">
        <p14:creationId xmlns:p14="http://schemas.microsoft.com/office/powerpoint/2010/main" val="236163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BF2A433E-4D12-478A-8263-E8D31F7D65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2.xml"/><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1.pn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99.emf"/><Relationship Id="rId7"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a:xfrm>
            <a:off x="0" y="2971800"/>
            <a:ext cx="9144000" cy="1143000"/>
          </a:xfrm>
        </p:spPr>
        <p:txBody>
          <a:bodyPr/>
          <a:lstStyle/>
          <a:p>
            <a:r>
              <a:rPr lang="en-US" sz="3200" b="1" i="1" dirty="0">
                <a:solidFill>
                  <a:schemeClr val="accent2"/>
                </a:solidFill>
                <a:latin typeface="Calibri" pitchFamily="34" charset="0"/>
              </a:rPr>
              <a:t>Neuroimaging to Inform Clinical Practice in </a:t>
            </a:r>
            <a:r>
              <a:rPr lang="en-US" sz="3200" b="1" i="1" dirty="0" smtClean="0">
                <a:solidFill>
                  <a:schemeClr val="accent2"/>
                </a:solidFill>
                <a:latin typeface="Calibri" pitchFamily="34" charset="0"/>
              </a:rPr>
              <a:t/>
            </a:r>
            <a:br>
              <a:rPr lang="en-US" sz="3200" b="1" i="1" dirty="0" smtClean="0">
                <a:solidFill>
                  <a:schemeClr val="accent2"/>
                </a:solidFill>
                <a:latin typeface="Calibri" pitchFamily="34" charset="0"/>
              </a:rPr>
            </a:br>
            <a:r>
              <a:rPr lang="en-US" sz="3200" b="1" i="1" dirty="0" smtClean="0">
                <a:solidFill>
                  <a:schemeClr val="accent2"/>
                </a:solidFill>
                <a:latin typeface="Calibri" pitchFamily="34" charset="0"/>
              </a:rPr>
              <a:t>Treatment </a:t>
            </a:r>
            <a:r>
              <a:rPr lang="en-US" sz="3200" b="1" i="1" dirty="0">
                <a:solidFill>
                  <a:schemeClr val="accent2"/>
                </a:solidFill>
                <a:latin typeface="Calibri" pitchFamily="34" charset="0"/>
              </a:rPr>
              <a:t>of </a:t>
            </a:r>
            <a:r>
              <a:rPr lang="en-US" sz="3200" b="1" i="1" dirty="0" smtClean="0">
                <a:solidFill>
                  <a:schemeClr val="accent2"/>
                </a:solidFill>
                <a:latin typeface="Calibri" pitchFamily="34" charset="0"/>
              </a:rPr>
              <a:t>Substance Use Disorders</a:t>
            </a:r>
            <a:endParaRPr lang="en-US" sz="3200" dirty="0">
              <a:solidFill>
                <a:schemeClr val="accent2"/>
              </a:solidFill>
              <a:latin typeface="Calibri" pitchFamily="34" charset="0"/>
            </a:endParaRPr>
          </a:p>
        </p:txBody>
      </p:sp>
      <p:sp>
        <p:nvSpPr>
          <p:cNvPr id="4102" name="Text Box 3"/>
          <p:cNvSpPr txBox="1">
            <a:spLocks noChangeArrowheads="1"/>
          </p:cNvSpPr>
          <p:nvPr/>
        </p:nvSpPr>
        <p:spPr bwMode="auto">
          <a:xfrm>
            <a:off x="0" y="4828806"/>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lnSpc>
                <a:spcPct val="80000"/>
              </a:lnSpc>
              <a:spcBef>
                <a:spcPct val="50000"/>
              </a:spcBef>
            </a:pPr>
            <a:r>
              <a:rPr lang="en-US" sz="2000" dirty="0" smtClean="0">
                <a:latin typeface="Calibri" pitchFamily="34" charset="0"/>
              </a:rPr>
              <a:t>2018 Integrated Care Conference</a:t>
            </a:r>
          </a:p>
          <a:p>
            <a:pPr algn="ctr">
              <a:spcBef>
                <a:spcPts val="0"/>
              </a:spcBef>
            </a:pPr>
            <a:r>
              <a:rPr lang="en-US" sz="2000" dirty="0" smtClean="0">
                <a:latin typeface="Calibri" pitchFamily="34" charset="0"/>
              </a:rPr>
              <a:t>LA County Department of Mental Health and</a:t>
            </a:r>
          </a:p>
          <a:p>
            <a:pPr algn="ctr">
              <a:spcBef>
                <a:spcPts val="0"/>
              </a:spcBef>
            </a:pPr>
            <a:r>
              <a:rPr lang="en-US" sz="2000" dirty="0" smtClean="0">
                <a:latin typeface="Calibri" pitchFamily="34" charset="0"/>
              </a:rPr>
              <a:t>Substance Abuse, Prevention and Control </a:t>
            </a:r>
            <a:endParaRPr lang="en-US" sz="2000" dirty="0">
              <a:latin typeface="Calibri" pitchFamily="34" charset="0"/>
            </a:endParaRPr>
          </a:p>
          <a:p>
            <a:pPr algn="ctr">
              <a:spcBef>
                <a:spcPts val="0"/>
              </a:spcBef>
            </a:pPr>
            <a:r>
              <a:rPr lang="en-US" sz="2000" dirty="0" smtClean="0">
                <a:latin typeface="Calibri" pitchFamily="34" charset="0"/>
              </a:rPr>
              <a:t>October 25, 2018</a:t>
            </a:r>
            <a:endParaRPr lang="en-US" sz="2000" dirty="0">
              <a:latin typeface="Calibri" pitchFamily="34" charset="0"/>
            </a:endParaRPr>
          </a:p>
        </p:txBody>
      </p:sp>
      <p:sp>
        <p:nvSpPr>
          <p:cNvPr id="4104" name="AutoShape 9" descr="data:image/jpeg;base64,/9j/4AAQSkZJRgABAQAAAQABAAD/2wCEAAkGBhQSERQUEhQVFBUWGSAXFBgYGBkcGBgZHBwcHRocGBkYHSYfHCAkGRccHy8gJCcpLCwsFx4xNTAqNSYrLCkBCQoKDgwOGg8PGjQiHyQtNTUtKjU0LzUvLS81LC0pKSopLCwpNSwtNDEtKSwpKiwsKSwsKSopLCksLCwsKSwsKf/AABEIAMAAmwMBIgACEQEDEQH/xAAcAAACAgMBAQAAAAAAAAAAAAAFBgQHAAEDAgj/xABCEAACAQIEBAMFBAgFAwUBAAABAhEAAwQSITEFBkFRE2FxIjKBkaEHQlKxFCNicpLB0fAzU4Lh8RZDc2SisrPSFf/EABoBAQADAQEBAAAAAAAAAAAAAAACAwQFAQb/xAAkEQEAAgICAQQCAwAAAAAAAAAAAQIDEQQSIQUxQVETYSJxkf/aAAwDAQACEQMRAD8Ao2srKygysrKygytxWRUzhnCruIuC3Ytvcc7KgJPqY2HmaCIBXu1ZZjCgsewEn5CrAwXIGGwwLY68Ljr71qywCKe1y+RA9FmuON58tWV8PCWbdsDqi6eUs0s30oFexyxiXIUWmltgYBMb6GpJ5IxQUs1vKB1JEfSvWJ54xTsG8SCBAI3A6gHcVDu8yYl9Gv3SO2do/Ogn2uQ8SULwuUSCdSBl32GkVHxHJ+JUKckhhKkH3h3ExUROPXxteufFyd996J4Ln7GWlyrdlPwsFK+kRtQA8Tgblv30ZfUEfWuBFPPDefLLgpi8OCG3e0YPxttKH00rXEeTrN5WuYJxcRQCcgMifxWySwjqVkeVAjRWqkYnCNbMMI7HofQ9a4RQarKysoMrKysoMrKysoMrcVgpi5Y5fFwG9eH6pTAGo8Rvwz0A3J+FB05V5OOJ/W3n8HDg6vEu5/DZT77eew60x8S5ttYVHw+DTIp9kW0Mlu7Yi6NXY/hEAUG45zC91wqE27KjICNIXqEA90dNNT1pi+zXly0we6ygsWypmE5VHWD1NAo38HjMT79u4QPcEZUUeSx9aL2vsyuKlu5dYQzANB0UHz61c2G4OsGegn+xS3x67I8Ieg7TQL7/AGRWZGVnj1ihHNn2arYtF7OfMsEoTmkHtVw8GsFbKlxOkj5f1pS5nv3IJCHUhSZjQmDpQImC+zBvA8R3BYiQikaeRMamK8YT7N2uEj2kHQlhr8Iq3OEYJUt+G3XY+grrb4QUMggrHxoPn/i/Kl2w7Lo0dtD5GDUbh9rEWnD2hcRxqpUGfpVtcRsWTiH8VSWYjLCzsPKiNvABWYrBCgkgaGK8i0T7J2x2rEWmPf2VcONJipS+qpdY+9sjtt7Q/wC237Q8pBoJxfgrWWMgxMa7qezfyOx3HanXmXkc3S1y3o51iIDf7/0pZwGMYt+j3hLD2Ezf/W5/Ceh+6da9QLsVqiXF+Fmy2xynadwRureYPz0NDjQarKysoMrYrVbFBO4Rw437qoDA3Y9lG5+X5inziWCCYN3YZUyhLKCdswg9iTv5moPJfBv1YnQ3Tmb/AMS7fxNPyojzhmvYjDYRSYPtsBpHbT4T8aAVy1w1b2IQv7Vm2dB+Jo1J9KtrB4C08FDlMzI7CgGA5ft4a3lGhjfzNG+X8IQdiF6mgOHHojMjXEBKyAxAMEkA6+lQ8LwlHcPIYBtwQR8xWcx8Ba+oa0FF1dFY6aHRgTB+HnRfhvC7dhBbtqAu/mT1JPnVcWt2mJjw1Wph/FFqzPb6CuLcaykooO8af3pQXieMLIRk2jeO/Wmi9wlS5aTrvQPjSqfZtDWIBGsnrVjK4Ml4j2BPf1mTr0pjssWsww9rLHxigNs3FEicsaaxr3NG+GYtrq5iNjE14K84hhmGIZl1dRJX1MAeWmsU58v4YGwtzq4zGR021qfjOXbF1872lLkAEyQT6wda7XMKLaZLS5VCwo/3NUUpet7TvxLp8nlYs2GlIj+VfG/0WeJ8StKxXLLDsKqvnrh7eOb4QojQJI0zKNZjaatDA8LOY51Mk6npFeeYuDpctvaJiRoBrBitDmK0uWRi8OWMZrcK7dW9n2HPmJyt3EGku/ZKMVbQgwfhT9ye5TE3sKyyxUAjuU0+RQ0D5z4R4b5hJg5ST1H3D8pHwoFg1qtkVqgyvaW5IA3JgfGvIqbwZoxFkxMXFMf6hQWtwWyASoEgAW1/cQAaf6iaFcv3Be4vfZjPhjKs+TRRjhbhVYswGQFjOkAsTM+oiknlrEsuLD7m4pY69c00F0DCo5EiSO1FbmGY2mW0wtsQQpiYMbkUp4XjrxOU6CSQRAHeu2G41fxGY2rbMOhlVB8xrVOXNjxRvJbUNGHBlyfypG4j5+Hd8Di71wWnvBVtlbhYMjTBEQgAPrOlONsyRr/ZpBbgGKtl8WGCXB7WUElWVR7rd9qfbAkTrNZeDycWbtGOd6lu9RrOqTuJj9RrU/P9veKw2dGWSNDr18qWv0II107kKBp2JhoiifAeZUv3LllgUu2zlKn7wGzL3BoxYwq2mZ1WWiB8TrXQckvcMCNoTrHu/wC1G1sBVUKI1JrsMEgckCWbUnr6ChuJ44DeGHtqzMJNx/ur2Unqx7UEhNCa44g5QSdug3NTrugMb76ilHiHMjBnHhM6qBJBUHWe/wC7Vd8lMcdrzqFuLDfLPWkbl5xfMQzMIKnz0oZwm+Ljsskka/3NeeHYVL7M15HksSoUtCjoNDFEeH4RFuXlQNIIiZMAoCfqaw4PUsWbNOGkTv7bORwLYazMz5hXfMjCxxazdGzgBu+pKE/lU3nLhfioYEnKRp33HyYR8TQ/7QbSfpWFhjOaW8lzKBHnPSmbHzGm8MRp2ExXSc5SJryal8UsZL1xezGohoMFGuU8HnxAY+7aBuN6L0+JIoKKeeRsGBZZzvccKP3UGY6dZfKKA7x4izhCDOe6RaB8uvw3+dCOBcEDXBkcEkZRH3APe9TWc9YvNes2VP8AhLnbzP8AwPrRv7P+EscMlxQASxYt1IJ2oGJeW1F20jsxBDE5upXLEj0pu4fhxaERt12EUA4bZ8Rst9A0SQTOh9RHSoPEbNyzcmzcCoRqrsSJ6RIJr5r1b0vNyrd628fTt8Xk0vjjBe3XX+GfiTePeWyLhVMha4F0LScoGboNaLriNcgABA60r8tcOZS967dDuy5coGigGdzvr1ovZnMCd528q6XpfCji4IpMefli5tq9+lJ3EOOP4VJzbXF91lHtD0PX0NSOGc3jObOJhbqrKnXLcXqfI+VFsThs0MfiNqr/AI6c/ErSIJK2nzfEaCumwmDC82tii3gjLbU5QxHtXCPePko+tT+G4EnQ6a79NfvetKH2b3C1s2dntuZ9Drr8ZqxyuW22vTegjXLytmCzpofOB360hWOKE4t7V1QA5UKN5VZgmnGy8NPXal/mrhikh1gXUPsN7swZ3+MVh5/Gnk4ZpDo+nZsePLMZI8THv9fszLZCqMqgwNaSuJ8Wazi4WCt0gFdJDAASPKKL4Ti2Jj/DtxGpNwxH8FCb1prTvduBWuvouWWCr0Ckxqepr5j0j0zlcfk97xqPts/JipS/5J7bjxBC5/DNeQ5CAqlRtoxMg6edHsLiPHs2LupBADCe4KN8iai80tcdRce2QoG06hiQBMaaAmh/JGL9m/YP3T4iDymTHowHzr7VwiRzLYy3z5gfQR+a0JNM/PmGy3582H/uLD6PSwaDYFWxyxw/LasqQPYtq3qbhzmfgAPhVWYayXdVG7MFHxMVbr4oW8PedQB4ask6+0EEKdfl8KCveLY3xb2IujdjkX093+VXFyeRawyqADkUDymqc4BgDeuW0HT9Y3aZ0n86t/g4WzbcEgyZ30k6GgYsJxC3cDgQDEfSgVq3F24t0HofgRpQ/Brdzu6EKJ2I3gaUV4XbLAPeGUuWCDoVUxI7igYcFZAt6QQamWLcnyjX/auOGVQgy6gf0qfgxMn4AR0oCCNodOmk9qQMHgEscRxFzEGEYAKTTvevbRsBqf73oTxjCrdVQwB1Bn0NAM5P4D4d69dIhXclfNTOWm3EDMpA7dKiW4AAECOg7dK72ruaQTt5dqAWARuPWoPGcKxdXAkLBKnUHyPlRW+ntEDYnT+dBePXmDEgyANfhQALbXVuMtxlClvYysZjX2YO/wDxR7EOirlc5tNO/wA6E8NCux8QSQZPl6fOpeJuWrjBep7dO008ADzsq/ol3LppmE9Yg6fKq64XjvDxdt9crnKT3DxH1qzONcv2xbeRJI01Pbt0qnb6nIsTow+Gp2+VAxfaNhzAJ/Y/+LKfqgpCNWXz7amxP7AO37Y//dVrQFeVMPnxlgae+Dr+zr/KnfmLE5eGP0Nxo+bmfypR5HtBsWoP4XI9Qhimbm+TgLAH3nH5E/nQSvsu4arC5cYbkKvoB/WnPi/DACJDET92hHJGKX9Gtm2u427dDt50bv8AGLyauoy7EzsPOgk4HB2riQCfPyPnXAWzbuMmrIfaSTPhj7yjsNJqCnFlW8LiEhCIudtdj8O9NeHwYb9Ym5Gh7hgRp86CXw9kNsFDO2nad6nLfgxoRtPlQLg1nwr3hgQAmVdd4ESfOjV4ZVAj+/Kg2t7dgR6HtQ/iOMgF9IH9a7X7jAA7DrpSzx5Ll+FsqSo7bFh/KgZsPd8wQTqe9TxcG408h9KWuX0upaVLwJYaGBrRm0+ogAjvsaCQs7b7RPY70F4ziWBhcusmCQBPrR65oBG8a+VLWJtG4Xa6IQeWrUC8LXi+2SUMbA6D1j0qRcx6WkUKATHTf5VFx2FW7Its1lRuVME99+lBbou4cgKoupPvHQgeff1oDOJ4g+WH1zHTrVS8UWC47OT6a6VZr8REKGBBJEBhp8CKrbjpm5e2HtNHwaga+bbofAgspztaVw0mAs25XLsZYzPlVZ1Y3NCkYNF/9MDp/wCRBPyFVzQHeR2jH2BMZmKz6qR/OmfjtyMLhww1W6VPqJpCwOKNu4jgkFGDCN9DNPvOMZXyj2TdW6npcT+tAZ+zBS1oe0QFYqfnNWBfwiXPZc+z2neqv+zpGAvAuFGeInUncn61YGBRElsxYx8KDeNwdtFKhRER2qJwzizWmNtWJVekapPTXpRF+K2nMEGdj1rsvArbmQYJ1JI/OgL8Oui57ZAnp39aX+b+cfAuiygGaM9xjsi/1piw4CLAECO31oDxflJL+KUt7rLN3uwFBP5dvPjLHiOClsn2J951jfXvTBZtKqQoAA1+fXSo5vKo/CBoI2EbCgnE+ZmRwloDUTnb8ooGZUVo6edVvzkMThHLZmaw3+G33kbs0U28L5gF1AzLlO0rqD5xRHF4YXbZW4Ayt3oAfJHFnxGFHi+8pILfijYipXG+GNdUAH1gxUjA4UWUVFHr61LYjXz6UClY4KWMMDlFcsZabMURJG0xRLivGHtuVCbVE/6lz/snrQDF4IFQl1E7qO3z2qo+Poov4hU/Ew365ulXPxXEo41bfczFUoih72mue8InqC1A183HLbdBt+jKzDt7eUR6gVWlWFz7jBOJMje1hhGs+GMzn+Kq8NBuasbjF1bmAt3AuZmW2ttpjIberKV65jJmq4FWHyuDd4TfESLLhvMLs30NB25H4ijYi8LgALwyAbRsYp7/AP4uqsLmVTtrpVPcNx36PibdwgkW2IYDfL1+W9WjZxy4kq1tsyRE9NqBmwuFsrsVbSfjtRawoG21I15sqnTNAJ8tO9Zypxa8b6q5AR1Y5QPdgBt+tTrTcb2qvlpS1a295Pqn4z+Ve80EtuTHyHSuKHST12qNj8etoAtrNQWvXE+IKgBcFpOg/wCaTeO8QR7oysAxB0nWIPSmxMeLuhTQ9+npSTzxw9lueKjBQqgMD1OY7GNobXbarsOOLz1mdIXt1jZj5cxbIlpEScwEz0pov8UtBgpMMek7Ur8p8bW/abLoUhX7qYHb5/Gly7xZ1e6fFt6O4AZVMAGBuZqNsc0nVvCnNyaYaxa3ys03J1B+IrwzSOnr1oByNxN72H8S5E5mEgQGgwDG3yovjMUEOo0NeZKTS01lfW3aIkI48txnBUSsa9z2pfvo2pcD+ennThf4iAgJAIPu/wC9QMNfs3i2kEdDtUEizYwkoSwO3x89Krjl9FOLVtxZz3jrvknKv8UVY3PXMH6PYIQAM0pbjudCZ8hrSTy5woLatO2j4gvPYYe2PbYfvN1oAvN2KabdtveC+Jc87lzUz8I+dLhqdxnG+NfuXBszHL5DYfSKgmgwU/8A2VcQTPesXSAl1CG9DoY9ND8KQBU3hGPNm8lwfdOvmOv0oDnMWBbD338SSysUbzI0n0ZYNM32dX1yXbbNqjeyJ+62s1K5nwyYqyt1CGZrYDge9C+7d8xHstShy5xAYbEI9zYTbu+QJ0PpQXBZw9oyJJJBGwO4+u9b4Dy2bN0XDd8TKhVQEyxmABJljOg8t69YB7TAFRJPyjvRzCKBoPp1qUW1GldsdbWi1o8x7OqaR1+NCOOhoVt1Gm21T+KYrw7ZK6dqhcNxni2iH9qZBqKxxscZtggDY/eHeo/GA5Vs6kqFMMoBJET8dqheBnzJaWCD8BU04G8tn2rgMDpXsTqRnD+IBbSnwyoYSBljcdY6+teeGYZTfeUUyQfdU9NdxRPhIJtLnykkezIjXoaFXsRcsszsok6iNu1Sm8zMzDzRqUgDTRQNhoB6RtXi4FuKI1/lUe0ScPLHUjpULlvEmXt9RO/xqL1Pv4RQntAQNZoFjzbUM6NEKSTsBHftXfitxmPsmAOxj86qbnbixN02g5yrBux17AxvXg8X8Xe4pi7dsDKrGE7In33P+nWam8y8UVbN25b0V4wuFHazb95h+9M1K4Nwg4fCiZ/TcaoFtf8AJw5OrHqC35Up858QD3haQ/q7C+GsbFh75+dAvzWjWGtUGVsVqtiga+T+dzhDkuKLlpgUYR7QVtwD28q7cw8Gyhbtk57bglW3lR91vMbR1FJ00a5e5lbDkow8Sy3v2zt6r+Fh3oDHK3Mpw7hHf9Qxg/sek6xVwYDiKvlYNmXoQZBFVHc5VXEJ4uDYXerIPfA/aTfTuKHcP4zewrZAWTXW28hfhp7JoL64k6unl0ody577LGn0pJufaRbeyqFHtsI1Oqr3Om9MWA+0HB27agXVBPQ9+5oD68PZLh0DW2+BmouJsm0WMypGx2270Gx/2i4N0jxATMmDUC79o1lsttboVZAZipYqCdTt260DTy3YV7aXC5fqJ6a7CimN4e17SIUbzvQ+7y7hxa8TAYxGA9oI15Sh9GmVJ7HShOF50S2pLuBB1hgfpOtA6rhcq5ew07Us4Jsl+4TGkee4NK9/7XkXNCvcM+zGx7CelJ+O5sxWIuO1t/CzAAqnb7oLb5jPSgZeZebclxrNoqbm0n3U/aagHLXDk8UYjEhmtZi1lYJ/Srq6xP4R3rvw3kg22D40QYzJhwZuXDvN4n/DQ9SddK480c8kv7BVnVciZAPCsDqtkdT+2aDrzNzG1rxHYg4y/wC9G1m10URpMaR0qvya9XLhJJJJJ1M7/OvBNBhrVZWUGVlZWUGVua1WUEnCY17TB7bsjDYqSD9KcMB9oNu4AnEcKmJXbOvsXY9RoaR5rBQWLb4fwnEMP0fFXcKxOq3hKif2hv2rxd+z66ql7GIsXRJ3Kj5TVfV0tYll91mX0JH5UDkOUcZMFcP2nPbE/GuP/TOLkkC0xB6XF9O9Licbvja9c/jb+ZrovMOIG16586A0vJuK/wAuye/tp9daI4L7N7t9Ze9hbAHQsST8FFKf/UGI/wA65/FUe9xG43vXHb1Yn+dBYz8j8PsAHE48vH3bSZJP71wgj5Vq9ztw/CiMFYysP+4Pauk+d1xA/wBIqsprRoDXGeab2IkE5EOpVSfaPd2JzMfU0GNea3NBk1qsrKDKysrKD//Z"/>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804862"/>
            <a:ext cx="286270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923925"/>
            <a:ext cx="275272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15200" y="44958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236814"/>
            <a:ext cx="9144000" cy="395173"/>
          </a:xfrm>
          <a:prstGeom prst="rect">
            <a:avLst/>
          </a:prstGeom>
        </p:spPr>
        <p:txBody>
          <a:bodyPr wrap="square">
            <a:spAutoFit/>
          </a:bodyPr>
          <a:lstStyle/>
          <a:p>
            <a:pPr lvl="0" algn="ctr">
              <a:lnSpc>
                <a:spcPct val="80000"/>
              </a:lnSpc>
              <a:spcBef>
                <a:spcPct val="50000"/>
              </a:spcBef>
            </a:pPr>
            <a:r>
              <a:rPr lang="en-US" sz="2400" b="1" i="1" dirty="0">
                <a:solidFill>
                  <a:srgbClr val="000000"/>
                </a:solidFill>
                <a:latin typeface="Calibri" pitchFamily="34" charset="0"/>
              </a:rPr>
              <a:t>Edythe </a:t>
            </a:r>
            <a:r>
              <a:rPr lang="en-US" sz="2400" b="1" i="1" dirty="0" smtClean="0">
                <a:solidFill>
                  <a:srgbClr val="000000"/>
                </a:solidFill>
                <a:latin typeface="Calibri" pitchFamily="34" charset="0"/>
              </a:rPr>
              <a:t>D. London, Ph.D.</a:t>
            </a:r>
            <a:endParaRPr lang="en-US" sz="2400" b="1" i="1"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0" y="152400"/>
            <a:ext cx="9144000"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5900" indent="-215900" eaLnBrk="0" hangingPunc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tx1"/>
                </a:solidFill>
                <a:latin typeface="Arial" pitchFamily="34" charset="0"/>
                <a:ea typeface="ＭＳ Ｐゴシック" pitchFamily="34" charset="-128"/>
              </a:defRPr>
            </a:lvl1pPr>
            <a:lvl2pPr marL="742950" indent="-285750" eaLnBrk="0" hangingPunc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tx1"/>
                </a:solidFill>
                <a:latin typeface="Arial" pitchFamily="34" charset="0"/>
                <a:ea typeface="ＭＳ Ｐゴシック" pitchFamily="34" charset="-128"/>
              </a:defRPr>
            </a:lvl2pPr>
            <a:lvl3pPr marL="1143000" indent="-228600" eaLnBrk="0" hangingPunc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tx1"/>
                </a:solidFill>
                <a:latin typeface="Arial" pitchFamily="34" charset="0"/>
                <a:ea typeface="ＭＳ Ｐゴシック" pitchFamily="34" charset="-128"/>
              </a:defRPr>
            </a:lvl3pPr>
            <a:lvl4pPr marL="1600200" indent="-228600" eaLnBrk="0" hangingPunc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tx1"/>
                </a:solidFill>
                <a:latin typeface="Arial" pitchFamily="34" charset="0"/>
                <a:ea typeface="ＭＳ Ｐゴシック" pitchFamily="34" charset="-128"/>
              </a:defRPr>
            </a:lvl4pPr>
            <a:lvl5pPr marL="2057400" indent="-228600" eaLnBrk="0" hangingPunct="0">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15900" algn="l"/>
                <a:tab pos="1130300" algn="l"/>
                <a:tab pos="2044700" algn="l"/>
                <a:tab pos="2959100" algn="l"/>
                <a:tab pos="3873500" algn="l"/>
                <a:tab pos="4787900" algn="l"/>
                <a:tab pos="5702300" algn="l"/>
                <a:tab pos="6616700" algn="l"/>
                <a:tab pos="7531100" algn="l"/>
                <a:tab pos="8445500" algn="l"/>
                <a:tab pos="9359900" algn="l"/>
                <a:tab pos="10274300" algn="l"/>
              </a:tabLst>
              <a:defRPr>
                <a:solidFill>
                  <a:schemeClr val="tx1"/>
                </a:solidFill>
                <a:latin typeface="Arial" pitchFamily="34" charset="0"/>
                <a:ea typeface="ＭＳ Ｐゴシック" pitchFamily="34" charset="-128"/>
              </a:defRPr>
            </a:lvl9pPr>
          </a:lstStyle>
          <a:p>
            <a:pPr algn="ctr" eaLnBrk="1" hangingPunct="1">
              <a:lnSpc>
                <a:spcPts val="3600"/>
              </a:lnSpc>
              <a:buSzPct val="45000"/>
              <a:buFont typeface="starbats"/>
              <a:buNone/>
            </a:pPr>
            <a:r>
              <a:rPr lang="en-US" sz="3400" b="1" i="1" dirty="0">
                <a:solidFill>
                  <a:srgbClr val="6161CB"/>
                </a:solidFill>
                <a:latin typeface="Calibri" pitchFamily="34" charset="0"/>
                <a:ea typeface="DejaVu Sans"/>
                <a:cs typeface="DejaVu Sans"/>
              </a:rPr>
              <a:t>Altered Brain </a:t>
            </a:r>
            <a:r>
              <a:rPr lang="en-US" sz="3400" b="1" i="1" dirty="0" smtClean="0">
                <a:solidFill>
                  <a:srgbClr val="6161CB"/>
                </a:solidFill>
                <a:latin typeface="Calibri" pitchFamily="34" charset="0"/>
                <a:ea typeface="DejaVu Sans"/>
                <a:cs typeface="DejaVu Sans"/>
              </a:rPr>
              <a:t>Development in</a:t>
            </a:r>
            <a:r>
              <a:rPr lang="en-US" sz="3400" b="1" i="1" dirty="0">
                <a:solidFill>
                  <a:srgbClr val="6161CB"/>
                </a:solidFill>
                <a:latin typeface="Calibri" pitchFamily="34" charset="0"/>
                <a:ea typeface="DejaVu Sans"/>
                <a:cs typeface="DejaVu Sans"/>
              </a:rPr>
              <a:t/>
            </a:r>
            <a:br>
              <a:rPr lang="en-US" sz="3400" b="1" i="1" dirty="0">
                <a:solidFill>
                  <a:srgbClr val="6161CB"/>
                </a:solidFill>
                <a:latin typeface="Calibri" pitchFamily="34" charset="0"/>
                <a:ea typeface="DejaVu Sans"/>
                <a:cs typeface="DejaVu Sans"/>
              </a:rPr>
            </a:br>
            <a:r>
              <a:rPr lang="en-US" sz="3400" b="1" i="1" dirty="0">
                <a:solidFill>
                  <a:srgbClr val="6161CB"/>
                </a:solidFill>
                <a:latin typeface="Calibri" pitchFamily="34" charset="0"/>
                <a:ea typeface="DejaVu Sans"/>
                <a:cs typeface="DejaVu Sans"/>
              </a:rPr>
              <a:t>Adolescents After Initiating Drinking</a:t>
            </a:r>
          </a:p>
          <a:p>
            <a:pPr algn="ctr" eaLnBrk="1" hangingPunct="1"/>
            <a:endParaRPr lang="en-US" sz="1400" b="1" i="1" dirty="0">
              <a:solidFill>
                <a:srgbClr val="6161CB"/>
              </a:solidFill>
              <a:latin typeface="Times New Roman" pitchFamily="18" charset="0"/>
              <a:ea typeface="DejaVu Sans"/>
              <a:cs typeface="DejaVu Sans"/>
            </a:endParaRPr>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15468"/>
            <a:ext cx="3998912" cy="4068793"/>
          </a:xfrm>
          <a:prstGeom prst="rect">
            <a:avLst/>
          </a:prstGeom>
          <a:solidFill>
            <a:srgbClr val="993333"/>
          </a:solidFill>
          <a:ln>
            <a:noFill/>
          </a:ln>
          <a:effectLst/>
          <a:extLst>
            <a:ext uri="{91240B29-F687-4F45-9708-019B960494DF}">
              <a14:hiddenLine xmlns:a14="http://schemas.microsoft.com/office/drawing/2010/main" w="2556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6"/>
          <p:cNvSpPr txBox="1">
            <a:spLocks noChangeArrowheads="1"/>
          </p:cNvSpPr>
          <p:nvPr/>
        </p:nvSpPr>
        <p:spPr bwMode="auto">
          <a:xfrm>
            <a:off x="609600" y="5410200"/>
            <a:ext cx="82296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2857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ＭＳ Ｐゴシック"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ＭＳ Ｐゴシック"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ＭＳ Ｐゴシック"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ＭＳ Ｐゴシック"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ＭＳ Ｐゴシック" pitchFamily="34" charset="-128"/>
              </a:defRPr>
            </a:lvl9pPr>
          </a:lstStyle>
          <a:p>
            <a:pPr eaLnBrk="1" hangingPunct="1">
              <a:lnSpc>
                <a:spcPts val="2400"/>
              </a:lnSpc>
              <a:spcAft>
                <a:spcPts val="400"/>
              </a:spcAft>
              <a:buFont typeface="Arial" pitchFamily="34" charset="0"/>
              <a:buChar char="•"/>
            </a:pPr>
            <a:r>
              <a:rPr lang="en-US" sz="2400" dirty="0" smtClean="0">
                <a:solidFill>
                  <a:srgbClr val="000000"/>
                </a:solidFill>
                <a:latin typeface="Calibri" pitchFamily="34" charset="0"/>
                <a:ea typeface="DejaVu Sans"/>
                <a:cs typeface="DejaVu Sans"/>
              </a:rPr>
              <a:t>Reductions </a:t>
            </a:r>
            <a:r>
              <a:rPr lang="en-US" sz="2400" dirty="0">
                <a:solidFill>
                  <a:srgbClr val="000000"/>
                </a:solidFill>
                <a:latin typeface="Calibri" pitchFamily="34" charset="0"/>
                <a:ea typeface="DejaVu Sans"/>
                <a:cs typeface="DejaVu Sans"/>
              </a:rPr>
              <a:t>in gray matter </a:t>
            </a:r>
            <a:r>
              <a:rPr lang="en-US" sz="2400" dirty="0" smtClean="0">
                <a:solidFill>
                  <a:srgbClr val="000000"/>
                </a:solidFill>
                <a:latin typeface="Calibri" pitchFamily="34" charset="0"/>
                <a:ea typeface="DejaVu Sans"/>
                <a:cs typeface="DejaVu Sans"/>
              </a:rPr>
              <a:t>volume: heavy &gt; </a:t>
            </a:r>
            <a:r>
              <a:rPr lang="en-US" sz="2400" dirty="0">
                <a:solidFill>
                  <a:srgbClr val="000000"/>
                </a:solidFill>
                <a:latin typeface="Calibri" pitchFamily="34" charset="0"/>
                <a:ea typeface="DejaVu Sans"/>
                <a:cs typeface="DejaVu Sans"/>
              </a:rPr>
              <a:t>no/low </a:t>
            </a:r>
            <a:r>
              <a:rPr lang="en-US" sz="2400" dirty="0" smtClean="0">
                <a:solidFill>
                  <a:srgbClr val="000000"/>
                </a:solidFill>
                <a:latin typeface="Calibri" pitchFamily="34" charset="0"/>
                <a:ea typeface="DejaVu Sans"/>
                <a:cs typeface="DejaVu Sans"/>
              </a:rPr>
              <a:t>drinkers</a:t>
            </a:r>
            <a:endParaRPr lang="en-US" sz="2400" dirty="0">
              <a:solidFill>
                <a:srgbClr val="000000"/>
              </a:solidFill>
              <a:latin typeface="Calibri" pitchFamily="34" charset="0"/>
              <a:ea typeface="DejaVu Sans"/>
              <a:cs typeface="DejaVu Sans"/>
            </a:endParaRPr>
          </a:p>
          <a:p>
            <a:pPr eaLnBrk="1" hangingPunct="1">
              <a:lnSpc>
                <a:spcPts val="2400"/>
              </a:lnSpc>
              <a:buFont typeface="Arial" pitchFamily="34" charset="0"/>
              <a:buChar char="•"/>
            </a:pPr>
            <a:r>
              <a:rPr lang="en-US" sz="2400" dirty="0">
                <a:solidFill>
                  <a:srgbClr val="000000"/>
                </a:solidFill>
                <a:latin typeface="Calibri" pitchFamily="34" charset="0"/>
                <a:ea typeface="DejaVu Sans"/>
                <a:cs typeface="DejaVu Sans"/>
              </a:rPr>
              <a:t>Bright orange: regions </a:t>
            </a:r>
            <a:r>
              <a:rPr lang="en-US" sz="2400" dirty="0" smtClean="0">
                <a:solidFill>
                  <a:srgbClr val="000000"/>
                </a:solidFill>
                <a:latin typeface="Calibri" pitchFamily="34" charset="0"/>
                <a:ea typeface="DejaVu Sans"/>
                <a:cs typeface="DejaVu Sans"/>
              </a:rPr>
              <a:t>with faster </a:t>
            </a:r>
            <a:r>
              <a:rPr lang="en-US" sz="2400" dirty="0">
                <a:solidFill>
                  <a:srgbClr val="000000"/>
                </a:solidFill>
                <a:latin typeface="Calibri" pitchFamily="34" charset="0"/>
                <a:ea typeface="DejaVu Sans"/>
                <a:cs typeface="DejaVu Sans"/>
              </a:rPr>
              <a:t>declines </a:t>
            </a:r>
            <a:r>
              <a:rPr lang="en-US" sz="2400" dirty="0" smtClean="0">
                <a:solidFill>
                  <a:srgbClr val="000000"/>
                </a:solidFill>
                <a:latin typeface="Calibri" pitchFamily="34" charset="0"/>
                <a:ea typeface="DejaVu Sans"/>
                <a:cs typeface="DejaVu Sans"/>
              </a:rPr>
              <a:t>(</a:t>
            </a:r>
            <a:r>
              <a:rPr lang="en-US" sz="2400" dirty="0">
                <a:solidFill>
                  <a:srgbClr val="000000"/>
                </a:solidFill>
                <a:latin typeface="Calibri" pitchFamily="34" charset="0"/>
                <a:ea typeface="DejaVu Sans"/>
                <a:cs typeface="DejaVu Sans"/>
              </a:rPr>
              <a:t>p&lt;0.025).</a:t>
            </a:r>
          </a:p>
        </p:txBody>
      </p:sp>
      <p:sp>
        <p:nvSpPr>
          <p:cNvPr id="2" name="Rectangle 1"/>
          <p:cNvSpPr/>
          <p:nvPr/>
        </p:nvSpPr>
        <p:spPr>
          <a:xfrm>
            <a:off x="4953000" y="1852612"/>
            <a:ext cx="3489325" cy="2362185"/>
          </a:xfrm>
          <a:prstGeom prst="rect">
            <a:avLst/>
          </a:prstGeom>
        </p:spPr>
        <p:txBody>
          <a:bodyPr>
            <a:spAutoFit/>
          </a:bodyPr>
          <a:lstStyle/>
          <a:p>
            <a:pPr>
              <a:spcAft>
                <a:spcPts val="600"/>
              </a:spcAft>
              <a:defRPr/>
            </a:pPr>
            <a:r>
              <a:rPr lang="en-US" sz="2000" dirty="0" smtClean="0">
                <a:latin typeface="Calibri" pitchFamily="34" charset="0"/>
              </a:rPr>
              <a:t>483 adolescents (12–21 y)</a:t>
            </a:r>
            <a:br>
              <a:rPr lang="en-US" sz="2000" dirty="0" smtClean="0">
                <a:latin typeface="Calibri" pitchFamily="34" charset="0"/>
              </a:rPr>
            </a:br>
            <a:r>
              <a:rPr lang="en-US" sz="2000" dirty="0" smtClean="0">
                <a:latin typeface="Calibri" pitchFamily="34" charset="0"/>
              </a:rPr>
              <a:t>     before initiation of drinking</a:t>
            </a:r>
          </a:p>
          <a:p>
            <a:pPr>
              <a:spcAft>
                <a:spcPts val="300"/>
              </a:spcAft>
              <a:defRPr/>
            </a:pPr>
            <a:r>
              <a:rPr lang="en-US" sz="2000" dirty="0" smtClean="0">
                <a:latin typeface="Calibri" pitchFamily="34" charset="0"/>
              </a:rPr>
              <a:t/>
            </a:r>
            <a:br>
              <a:rPr lang="en-US" sz="2000" dirty="0" smtClean="0">
                <a:latin typeface="Calibri" pitchFamily="34" charset="0"/>
              </a:rPr>
            </a:br>
            <a:r>
              <a:rPr lang="en-US" sz="2000" dirty="0" smtClean="0">
                <a:latin typeface="Calibri" pitchFamily="34" charset="0"/>
              </a:rPr>
              <a:t>At 2 years:</a:t>
            </a:r>
            <a:br>
              <a:rPr lang="en-US" sz="2000" dirty="0" smtClean="0">
                <a:latin typeface="Calibri" pitchFamily="34" charset="0"/>
              </a:rPr>
            </a:br>
            <a:r>
              <a:rPr lang="en-US" sz="2000" dirty="0" smtClean="0">
                <a:latin typeface="Calibri" pitchFamily="34" charset="0"/>
              </a:rPr>
              <a:t>    356 - no/low alcohol use</a:t>
            </a:r>
          </a:p>
          <a:p>
            <a:pPr marL="288925">
              <a:spcAft>
                <a:spcPts val="300"/>
              </a:spcAft>
              <a:defRPr/>
            </a:pPr>
            <a:r>
              <a:rPr lang="en-US" sz="2000" dirty="0" smtClean="0">
                <a:latin typeface="Calibri" pitchFamily="34" charset="0"/>
              </a:rPr>
              <a:t>65 - moderate drinking</a:t>
            </a:r>
            <a:br>
              <a:rPr lang="en-US" sz="2000" dirty="0" smtClean="0">
                <a:latin typeface="Calibri" pitchFamily="34" charset="0"/>
              </a:rPr>
            </a:br>
            <a:r>
              <a:rPr lang="en-US" sz="2000" dirty="0" smtClean="0">
                <a:latin typeface="Calibri" pitchFamily="34" charset="0"/>
              </a:rPr>
              <a:t>62 - heavy drinking. </a:t>
            </a:r>
            <a:endParaRPr lang="en-US" sz="2000" dirty="0">
              <a:latin typeface="Calibri" pitchFamily="34" charset="0"/>
            </a:endParaRPr>
          </a:p>
        </p:txBody>
      </p:sp>
      <p:sp>
        <p:nvSpPr>
          <p:cNvPr id="11270" name="TextBox 2"/>
          <p:cNvSpPr txBox="1">
            <a:spLocks noChangeArrowheads="1"/>
          </p:cNvSpPr>
          <p:nvPr/>
        </p:nvSpPr>
        <p:spPr bwMode="auto">
          <a:xfrm>
            <a:off x="4038600" y="6248400"/>
            <a:ext cx="43005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i="1"/>
              <a:t>A. Pfefferbaum et al., Am. J. Psychiatry, 2018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0813" cy="1141413"/>
          </a:xfrm>
        </p:spPr>
        <p:txBody>
          <a:bodyPr/>
          <a:lstStyle/>
          <a:p>
            <a:r>
              <a:rPr lang="en-US" sz="4000" b="1" i="1" dirty="0" smtClean="0">
                <a:solidFill>
                  <a:srgbClr val="34349E"/>
                </a:solidFill>
                <a:latin typeface="Calibri" pitchFamily="34" charset="0"/>
              </a:rPr>
              <a:t>The ABCD Longitudinal Study</a:t>
            </a:r>
            <a:endParaRPr lang="en-US" sz="4000" b="1" i="1" dirty="0">
              <a:solidFill>
                <a:srgbClr val="34349E"/>
              </a:solidFill>
              <a:latin typeface="Calibri" pitchFamily="34" charset="0"/>
            </a:endParaRPr>
          </a:p>
        </p:txBody>
      </p:sp>
      <p:pic>
        <p:nvPicPr>
          <p:cNvPr id="1085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19200"/>
            <a:ext cx="5159672"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0600" y="3352800"/>
            <a:ext cx="7315200" cy="2964914"/>
          </a:xfrm>
          <a:prstGeom prst="rect">
            <a:avLst/>
          </a:prstGeom>
        </p:spPr>
        <p:txBody>
          <a:bodyPr wrap="square">
            <a:spAutoFit/>
          </a:bodyPr>
          <a:lstStyle/>
          <a:p>
            <a:pPr marL="285750" indent="-171450">
              <a:lnSpc>
                <a:spcPts val="3200"/>
              </a:lnSpc>
              <a:buFont typeface="Arial" pitchFamily="34" charset="0"/>
              <a:buChar char="•"/>
            </a:pPr>
            <a:r>
              <a:rPr lang="en-US" sz="2400" dirty="0" smtClean="0">
                <a:latin typeface="Calibri" pitchFamily="34" charset="0"/>
              </a:rPr>
              <a:t>largest long-term US study of brain development and child health</a:t>
            </a:r>
          </a:p>
          <a:p>
            <a:pPr marL="285750" indent="-171450">
              <a:lnSpc>
                <a:spcPts val="3200"/>
              </a:lnSpc>
              <a:buFont typeface="Arial" pitchFamily="34" charset="0"/>
              <a:buChar char="•"/>
            </a:pPr>
            <a:r>
              <a:rPr lang="en-US" sz="2400" dirty="0" smtClean="0">
                <a:latin typeface="Calibri" pitchFamily="34" charset="0"/>
              </a:rPr>
              <a:t>21 sites: ~ 10,000 children (9-10 y)</a:t>
            </a:r>
          </a:p>
          <a:p>
            <a:pPr marL="285750" indent="-171450">
              <a:lnSpc>
                <a:spcPts val="3200"/>
              </a:lnSpc>
              <a:buFont typeface="Arial" pitchFamily="34" charset="0"/>
              <a:buChar char="•"/>
            </a:pPr>
            <a:r>
              <a:rPr lang="en-US" sz="2400" dirty="0" smtClean="0">
                <a:latin typeface="Calibri" pitchFamily="34" charset="0"/>
              </a:rPr>
              <a:t>following into early adulthood</a:t>
            </a:r>
          </a:p>
          <a:p>
            <a:pPr marL="285750" indent="-171450">
              <a:lnSpc>
                <a:spcPts val="3200"/>
              </a:lnSpc>
              <a:buFont typeface="Arial" pitchFamily="34" charset="0"/>
              <a:buChar char="•"/>
            </a:pPr>
            <a:r>
              <a:rPr lang="en-US" sz="2400" dirty="0" smtClean="0">
                <a:latin typeface="Calibri" pitchFamily="34" charset="0"/>
              </a:rPr>
              <a:t>structural and functional brain imaging, genetics, neuropsychological, behavioral, other health assessments</a:t>
            </a:r>
            <a:endParaRPr lang="en-US" sz="2400" dirty="0">
              <a:latin typeface="Calibri" pitchFamily="34" charset="0"/>
            </a:endParaRPr>
          </a:p>
        </p:txBody>
      </p:sp>
    </p:spTree>
    <p:extLst>
      <p:ext uri="{BB962C8B-B14F-4D97-AF65-F5344CB8AC3E}">
        <p14:creationId xmlns:p14="http://schemas.microsoft.com/office/powerpoint/2010/main" val="1045142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4000" b="1" i="1" dirty="0" smtClean="0">
                <a:solidFill>
                  <a:srgbClr val="34349E"/>
                </a:solidFill>
                <a:latin typeface="Calibri" pitchFamily="34" charset="0"/>
                <a:ea typeface="ＭＳ Ｐゴシック" pitchFamily="34" charset="-128"/>
              </a:rPr>
              <a:t>Brain Function Studied with PET</a:t>
            </a:r>
            <a:r>
              <a:rPr lang="en-US" sz="2800" b="1" i="1" dirty="0" smtClean="0">
                <a:solidFill>
                  <a:srgbClr val="6161CB"/>
                </a:solidFill>
                <a:latin typeface="Calibri" pitchFamily="34" charset="0"/>
                <a:ea typeface="ＭＳ Ｐゴシック" pitchFamily="34" charset="-128"/>
              </a:rPr>
              <a:t/>
            </a:r>
            <a:br>
              <a:rPr lang="en-US" sz="2800" b="1" i="1" dirty="0" smtClean="0">
                <a:solidFill>
                  <a:srgbClr val="6161CB"/>
                </a:solidFill>
                <a:latin typeface="Calibri" pitchFamily="34" charset="0"/>
                <a:ea typeface="ＭＳ Ｐゴシック" pitchFamily="34" charset="-128"/>
              </a:rPr>
            </a:br>
            <a:r>
              <a:rPr lang="en-US" sz="3200" i="1" dirty="0" smtClean="0">
                <a:solidFill>
                  <a:srgbClr val="4E4EC6"/>
                </a:solidFill>
                <a:latin typeface="Calibri" pitchFamily="34" charset="0"/>
                <a:ea typeface="ＭＳ Ｐゴシック" pitchFamily="34" charset="-128"/>
              </a:rPr>
              <a:t>picturing a slice of activity</a:t>
            </a:r>
            <a:r>
              <a:rPr lang="en-US" sz="3200" dirty="0" smtClean="0">
                <a:solidFill>
                  <a:srgbClr val="4E4EC6"/>
                </a:solidFill>
                <a:latin typeface="Calibri" pitchFamily="34" charset="0"/>
                <a:ea typeface="ＭＳ Ｐゴシック" pitchFamily="34" charset="-128"/>
              </a:rPr>
              <a:t> </a:t>
            </a:r>
            <a:r>
              <a:rPr lang="en-US" dirty="0" smtClean="0">
                <a:solidFill>
                  <a:srgbClr val="4E4EC6"/>
                </a:solidFill>
                <a:latin typeface="Calibri" pitchFamily="34" charset="0"/>
                <a:ea typeface="ＭＳ Ｐゴシック" pitchFamily="34" charset="-128"/>
              </a:rPr>
              <a:t> </a:t>
            </a:r>
            <a:endParaRPr lang="en-US" sz="4000" dirty="0" smtClean="0">
              <a:solidFill>
                <a:srgbClr val="4E4EC6"/>
              </a:solidFill>
              <a:latin typeface="Calibri" pitchFamily="34" charset="0"/>
              <a:ea typeface="ＭＳ Ｐゴシック" pitchFamily="34" charset="-128"/>
            </a:endParaRPr>
          </a:p>
        </p:txBody>
      </p:sp>
      <p:graphicFrame>
        <p:nvGraphicFramePr>
          <p:cNvPr id="14340" name="Object 2"/>
          <p:cNvGraphicFramePr>
            <a:graphicFrameLocks noChangeAspect="1"/>
          </p:cNvGraphicFramePr>
          <p:nvPr>
            <p:extLst>
              <p:ext uri="{D42A27DB-BD31-4B8C-83A1-F6EECF244321}">
                <p14:modId xmlns:p14="http://schemas.microsoft.com/office/powerpoint/2010/main" val="566536042"/>
              </p:ext>
            </p:extLst>
          </p:nvPr>
        </p:nvGraphicFramePr>
        <p:xfrm>
          <a:off x="3505200" y="1715491"/>
          <a:ext cx="2596594" cy="2669779"/>
        </p:xfrm>
        <a:graphic>
          <a:graphicData uri="http://schemas.openxmlformats.org/presentationml/2006/ole">
            <mc:AlternateContent xmlns:mc="http://schemas.openxmlformats.org/markup-compatibility/2006">
              <mc:Choice xmlns:v="urn:schemas-microsoft-com:vml" Requires="v">
                <p:oleObj spid="_x0000_s14370" name="Image" r:id="rId3" imgW="3607194" imgH="3709963" progId="Photoshop.Image.5">
                  <p:embed/>
                </p:oleObj>
              </mc:Choice>
              <mc:Fallback>
                <p:oleObj name="Image" r:id="rId3" imgW="3607194" imgH="3709963" progId="Photoshop.Image.5">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715491"/>
                        <a:ext cx="2596594" cy="2669779"/>
                      </a:xfrm>
                      <a:prstGeom prst="rect">
                        <a:avLst/>
                      </a:prstGeom>
                      <a:solidFill>
                        <a:schemeClr val="tx1"/>
                      </a:solidFill>
                      <a:ln w="9525">
                        <a:noFill/>
                        <a:miter lim="800000"/>
                        <a:headEnd/>
                        <a:tailEnd/>
                      </a:ln>
                      <a:effectLst/>
                      <a:extLst/>
                    </p:spPr>
                  </p:pic>
                </p:oleObj>
              </mc:Fallback>
            </mc:AlternateContent>
          </a:graphicData>
        </a:graphic>
      </p:graphicFrame>
      <p:sp>
        <p:nvSpPr>
          <p:cNvPr id="14344" name="Text Box 9"/>
          <p:cNvSpPr txBox="1">
            <a:spLocks noChangeArrowheads="1"/>
          </p:cNvSpPr>
          <p:nvPr/>
        </p:nvSpPr>
        <p:spPr bwMode="auto">
          <a:xfrm>
            <a:off x="3505200" y="4454528"/>
            <a:ext cx="2682657" cy="87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85000"/>
              </a:lnSpc>
              <a:spcAft>
                <a:spcPct val="10000"/>
              </a:spcAft>
            </a:pPr>
            <a:r>
              <a:rPr lang="en-US" sz="2000" dirty="0" smtClean="0">
                <a:solidFill>
                  <a:schemeClr val="accent4"/>
                </a:solidFill>
                <a:latin typeface="Calibri" pitchFamily="34" charset="0"/>
              </a:rPr>
              <a:t>Computers reconstruct</a:t>
            </a:r>
            <a:r>
              <a:rPr lang="en-US" sz="2000" dirty="0">
                <a:solidFill>
                  <a:schemeClr val="accent4"/>
                </a:solidFill>
                <a:latin typeface="Calibri" pitchFamily="34" charset="0"/>
              </a:rPr>
              <a:t/>
            </a:r>
            <a:br>
              <a:rPr lang="en-US" sz="2000" dirty="0">
                <a:solidFill>
                  <a:schemeClr val="accent4"/>
                </a:solidFill>
                <a:latin typeface="Calibri" pitchFamily="34" charset="0"/>
              </a:rPr>
            </a:br>
            <a:r>
              <a:rPr lang="en-US" sz="2000" dirty="0">
                <a:solidFill>
                  <a:schemeClr val="accent4"/>
                </a:solidFill>
                <a:latin typeface="Calibri" pitchFamily="34" charset="0"/>
              </a:rPr>
              <a:t>image of </a:t>
            </a:r>
            <a:r>
              <a:rPr lang="en-US" sz="2000" dirty="0" smtClean="0">
                <a:solidFill>
                  <a:schemeClr val="accent4"/>
                </a:solidFill>
                <a:latin typeface="Calibri" pitchFamily="34" charset="0"/>
              </a:rPr>
              <a:t>where the</a:t>
            </a:r>
            <a:r>
              <a:rPr lang="en-US" sz="2000" dirty="0">
                <a:solidFill>
                  <a:schemeClr val="accent4"/>
                </a:solidFill>
                <a:latin typeface="Calibri" pitchFamily="34" charset="0"/>
              </a:rPr>
              <a:t/>
            </a:r>
            <a:br>
              <a:rPr lang="en-US" sz="2000" dirty="0">
                <a:solidFill>
                  <a:schemeClr val="accent4"/>
                </a:solidFill>
                <a:latin typeface="Calibri" pitchFamily="34" charset="0"/>
              </a:rPr>
            </a:br>
            <a:r>
              <a:rPr lang="en-US" sz="2000" dirty="0" smtClean="0">
                <a:solidFill>
                  <a:schemeClr val="accent4"/>
                </a:solidFill>
                <a:latin typeface="Calibri" pitchFamily="34" charset="0"/>
              </a:rPr>
              <a:t>tracer </a:t>
            </a:r>
            <a:r>
              <a:rPr lang="en-US" sz="2000" dirty="0">
                <a:solidFill>
                  <a:schemeClr val="accent4"/>
                </a:solidFill>
                <a:latin typeface="Calibri" pitchFamily="34" charset="0"/>
              </a:rPr>
              <a:t>accumulated. </a:t>
            </a:r>
          </a:p>
        </p:txBody>
      </p:sp>
      <p:pic>
        <p:nvPicPr>
          <p:cNvPr id="14355" name="Picture 19"/>
          <p:cNvPicPr>
            <a:picLocks noChangeAspect="1" noChangeArrowheads="1"/>
          </p:cNvPicPr>
          <p:nvPr/>
        </p:nvPicPr>
        <p:blipFill rotWithShape="1">
          <a:blip r:embed="rId5">
            <a:extLst>
              <a:ext uri="{28A0092B-C50C-407E-A947-70E740481C1C}">
                <a14:useLocalDpi xmlns:a14="http://schemas.microsoft.com/office/drawing/2010/main" val="0"/>
              </a:ext>
            </a:extLst>
          </a:blip>
          <a:srcRect r="9026"/>
          <a:stretch/>
        </p:blipFill>
        <p:spPr bwMode="auto">
          <a:xfrm>
            <a:off x="439484" y="1828800"/>
            <a:ext cx="2903791"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p:nvSpPr>
        <p:spPr bwMode="auto">
          <a:xfrm>
            <a:off x="979497" y="4075837"/>
            <a:ext cx="2297103"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85000"/>
              </a:lnSpc>
              <a:spcAft>
                <a:spcPct val="10000"/>
              </a:spcAft>
            </a:pPr>
            <a:r>
              <a:rPr lang="en-US" sz="2000" dirty="0" smtClean="0">
                <a:solidFill>
                  <a:schemeClr val="accent4"/>
                </a:solidFill>
                <a:latin typeface="Calibri" pitchFamily="34" charset="0"/>
              </a:rPr>
              <a:t>Participant receives </a:t>
            </a:r>
            <a:br>
              <a:rPr lang="en-US" sz="2000" dirty="0" smtClean="0">
                <a:solidFill>
                  <a:schemeClr val="accent4"/>
                </a:solidFill>
                <a:latin typeface="Calibri" pitchFamily="34" charset="0"/>
              </a:rPr>
            </a:br>
            <a:r>
              <a:rPr lang="en-US" sz="2000" dirty="0" smtClean="0">
                <a:solidFill>
                  <a:schemeClr val="accent4"/>
                </a:solidFill>
                <a:latin typeface="Calibri" pitchFamily="34" charset="0"/>
              </a:rPr>
              <a:t>injection of </a:t>
            </a:r>
            <a:r>
              <a:rPr lang="en-US" sz="2000" dirty="0">
                <a:solidFill>
                  <a:schemeClr val="accent4"/>
                </a:solidFill>
                <a:latin typeface="Calibri" pitchFamily="34" charset="0"/>
              </a:rPr>
              <a:t/>
            </a:r>
            <a:br>
              <a:rPr lang="en-US" sz="2000" dirty="0">
                <a:solidFill>
                  <a:schemeClr val="accent4"/>
                </a:solidFill>
                <a:latin typeface="Calibri" pitchFamily="34" charset="0"/>
              </a:rPr>
            </a:br>
            <a:r>
              <a:rPr lang="en-US" sz="2000" dirty="0" smtClean="0">
                <a:solidFill>
                  <a:schemeClr val="accent4"/>
                </a:solidFill>
                <a:latin typeface="Calibri" pitchFamily="34" charset="0"/>
              </a:rPr>
              <a:t>a radioactive tracer. </a:t>
            </a:r>
            <a:endParaRPr lang="en-US" sz="2000" dirty="0">
              <a:solidFill>
                <a:schemeClr val="accent4"/>
              </a:solidFill>
              <a:latin typeface="Calibri" pitchFamily="34" charset="0"/>
            </a:endParaRPr>
          </a:p>
        </p:txBody>
      </p:sp>
      <p:pic>
        <p:nvPicPr>
          <p:cNvPr id="14358"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981200"/>
            <a:ext cx="2044810" cy="213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9"/>
          <p:cNvSpPr txBox="1">
            <a:spLocks noChangeArrowheads="1"/>
          </p:cNvSpPr>
          <p:nvPr/>
        </p:nvSpPr>
        <p:spPr bwMode="auto">
          <a:xfrm>
            <a:off x="6248399" y="4149728"/>
            <a:ext cx="2044811"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85000"/>
              </a:lnSpc>
              <a:spcAft>
                <a:spcPct val="10000"/>
              </a:spcAft>
            </a:pPr>
            <a:r>
              <a:rPr lang="en-US" sz="2000" dirty="0" smtClean="0">
                <a:solidFill>
                  <a:schemeClr val="accent4"/>
                </a:solidFill>
                <a:latin typeface="Calibri" pitchFamily="34" charset="0"/>
              </a:rPr>
              <a:t>Brain image reflects neural function, neurotransmitter dynamics.</a:t>
            </a:r>
            <a:endParaRPr lang="en-US" sz="2000" dirty="0">
              <a:solidFill>
                <a:schemeClr val="accent4"/>
              </a:solidFill>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0"/>
            <a:ext cx="8229600" cy="1143000"/>
          </a:xfrm>
        </p:spPr>
        <p:txBody>
          <a:bodyPr/>
          <a:lstStyle/>
          <a:p>
            <a:pPr eaLnBrk="1" hangingPunct="1">
              <a:lnSpc>
                <a:spcPts val="3400"/>
              </a:lnSpc>
            </a:pPr>
            <a:r>
              <a:rPr lang="en-US" sz="3200" b="1" i="1" dirty="0" smtClean="0">
                <a:solidFill>
                  <a:srgbClr val="34349E"/>
                </a:solidFill>
                <a:latin typeface="Calibri" pitchFamily="34" charset="0"/>
                <a:ea typeface="ＭＳ Ｐゴシック" pitchFamily="34" charset="-128"/>
              </a:rPr>
              <a:t>Cocaine Craving Studied Using Videotapes to Remind the Participant about Cocaine</a:t>
            </a:r>
          </a:p>
        </p:txBody>
      </p:sp>
      <p:sp>
        <p:nvSpPr>
          <p:cNvPr id="17411" name="AutoShape 3" descr="Z"/>
          <p:cNvSpPr>
            <a:spLocks noChangeAspect="1" noChangeArrowheads="1"/>
          </p:cNvSpPr>
          <p:nvPr/>
        </p:nvSpPr>
        <p:spPr bwMode="auto">
          <a:xfrm>
            <a:off x="63500" y="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12" name="AutoShape 4" descr="Z"/>
          <p:cNvSpPr>
            <a:spLocks noChangeAspect="1" noChangeArrowheads="1"/>
          </p:cNvSpPr>
          <p:nvPr/>
        </p:nvSpPr>
        <p:spPr bwMode="auto">
          <a:xfrm>
            <a:off x="63500" y="0"/>
            <a:ext cx="2133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13" name="AutoShape 5"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7414" name="Picture 6" descr="52884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692400"/>
            <a:ext cx="3276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crack-smok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438400"/>
            <a:ext cx="2667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381000" y="5181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3400"/>
              </a:lnSpc>
            </a:pPr>
            <a:r>
              <a:rPr lang="en-US" sz="2800" b="1" i="1" kern="0" dirty="0" smtClean="0">
                <a:solidFill>
                  <a:srgbClr val="34349E"/>
                </a:solidFill>
                <a:latin typeface="Calibri" pitchFamily="34" charset="0"/>
                <a:ea typeface="ＭＳ Ｐゴシック" pitchFamily="34" charset="-128"/>
              </a:rPr>
              <a:t>Participants rate cocaine craving during PET Scans.</a:t>
            </a:r>
            <a:endParaRPr lang="en-US" sz="2800" b="1" i="1" kern="0" dirty="0">
              <a:solidFill>
                <a:srgbClr val="34349E"/>
              </a:solidFill>
              <a:latin typeface="Calibri" pitchFamily="34" charset="0"/>
              <a:ea typeface="ＭＳ Ｐゴシック"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762000"/>
            <a:ext cx="9144000" cy="1143000"/>
          </a:xfrm>
        </p:spPr>
        <p:txBody>
          <a:bodyPr/>
          <a:lstStyle/>
          <a:p>
            <a:pPr eaLnBrk="1" hangingPunct="1">
              <a:lnSpc>
                <a:spcPts val="4000"/>
              </a:lnSpc>
            </a:pPr>
            <a:r>
              <a:rPr lang="en-US" sz="4000" b="1" i="1" dirty="0" smtClean="0">
                <a:solidFill>
                  <a:srgbClr val="6161CB"/>
                </a:solidFill>
                <a:latin typeface="Calibri" pitchFamily="34" charset="0"/>
                <a:ea typeface="ＭＳ Ｐゴシック" pitchFamily="34" charset="-128"/>
              </a:rPr>
              <a:t>Brain Function During Cocaine </a:t>
            </a:r>
            <a:r>
              <a:rPr lang="en-US" sz="4000" b="1" i="1" dirty="0">
                <a:solidFill>
                  <a:srgbClr val="6161CB"/>
                </a:solidFill>
                <a:latin typeface="Calibri" pitchFamily="34" charset="0"/>
                <a:ea typeface="ＭＳ Ｐゴシック" pitchFamily="34" charset="-128"/>
              </a:rPr>
              <a:t>Craving</a:t>
            </a:r>
            <a:r>
              <a:rPr lang="en-US" sz="3200" b="1" i="1" dirty="0">
                <a:solidFill>
                  <a:srgbClr val="6161CB"/>
                </a:solidFill>
                <a:latin typeface="Calibri" pitchFamily="34" charset="0"/>
                <a:ea typeface="ＭＳ Ｐゴシック" pitchFamily="34" charset="-128"/>
              </a:rPr>
              <a:t/>
            </a:r>
            <a:br>
              <a:rPr lang="en-US" sz="3200" b="1" i="1" dirty="0">
                <a:solidFill>
                  <a:srgbClr val="6161CB"/>
                </a:solidFill>
                <a:latin typeface="Calibri" pitchFamily="34" charset="0"/>
                <a:ea typeface="ＭＳ Ｐゴシック" pitchFamily="34" charset="-128"/>
              </a:rPr>
            </a:br>
            <a:r>
              <a:rPr lang="en-US" sz="3200" b="1" i="1" dirty="0" smtClean="0">
                <a:solidFill>
                  <a:schemeClr val="tx1"/>
                </a:solidFill>
                <a:latin typeface="Calibri" pitchFamily="34" charset="0"/>
                <a:ea typeface="ＭＳ Ｐゴシック" pitchFamily="34" charset="-128"/>
              </a:rPr>
              <a:t>PET </a:t>
            </a:r>
            <a:r>
              <a:rPr lang="en-US" sz="3200" b="1" i="1" dirty="0">
                <a:solidFill>
                  <a:schemeClr val="tx1"/>
                </a:solidFill>
                <a:latin typeface="Calibri" pitchFamily="34" charset="0"/>
                <a:ea typeface="ＭＳ Ｐゴシック" pitchFamily="34" charset="-128"/>
              </a:rPr>
              <a:t>Scanning</a:t>
            </a:r>
          </a:p>
        </p:txBody>
      </p:sp>
      <p:sp>
        <p:nvSpPr>
          <p:cNvPr id="18435" name="AutoShape 3" descr="Z"/>
          <p:cNvSpPr>
            <a:spLocks noChangeAspect="1" noChangeArrowheads="1"/>
          </p:cNvSpPr>
          <p:nvPr/>
        </p:nvSpPr>
        <p:spPr bwMode="auto">
          <a:xfrm>
            <a:off x="63500" y="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6" name="AutoShape 4" descr="Z"/>
          <p:cNvSpPr>
            <a:spLocks noChangeAspect="1" noChangeArrowheads="1"/>
          </p:cNvSpPr>
          <p:nvPr/>
        </p:nvSpPr>
        <p:spPr bwMode="auto">
          <a:xfrm>
            <a:off x="63500" y="0"/>
            <a:ext cx="2133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7" name="AutoShape 5"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8438" name="Picture 6" descr="52884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91000"/>
            <a:ext cx="24003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crack-smok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189811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685800" y="5805487"/>
            <a:ext cx="23589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a:latin typeface="Calibri" pitchFamily="34" charset="0"/>
              </a:rPr>
              <a:t>Cocaine-related cues</a:t>
            </a:r>
          </a:p>
        </p:txBody>
      </p:sp>
      <p:sp>
        <p:nvSpPr>
          <p:cNvPr id="18443" name="Text Box 11"/>
          <p:cNvSpPr txBox="1">
            <a:spLocks noChangeArrowheads="1"/>
          </p:cNvSpPr>
          <p:nvPr/>
        </p:nvSpPr>
        <p:spPr bwMode="auto">
          <a:xfrm>
            <a:off x="3111588" y="3810000"/>
            <a:ext cx="290656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200" dirty="0" smtClean="0">
                <a:latin typeface="Calibri" pitchFamily="34" charset="0"/>
              </a:rPr>
              <a:t>[</a:t>
            </a:r>
            <a:r>
              <a:rPr lang="en-US" sz="2200" baseline="30000" dirty="0" smtClean="0">
                <a:latin typeface="Calibri" pitchFamily="34" charset="0"/>
              </a:rPr>
              <a:t>18</a:t>
            </a:r>
            <a:r>
              <a:rPr lang="en-US" sz="2200" dirty="0" smtClean="0">
                <a:latin typeface="Calibri" pitchFamily="34" charset="0"/>
              </a:rPr>
              <a:t>F]fluorodeoxyglucose</a:t>
            </a:r>
            <a:endParaRPr lang="en-US" sz="2200" dirty="0">
              <a:latin typeface="Calibri" pitchFamily="34" charset="0"/>
            </a:endParaRPr>
          </a:p>
          <a:p>
            <a:pPr algn="ctr" eaLnBrk="1" hangingPunct="1"/>
            <a:r>
              <a:rPr lang="en-US" sz="2200" dirty="0" smtClean="0">
                <a:latin typeface="Calibri" pitchFamily="34" charset="0"/>
              </a:rPr>
              <a:t>-- radiotracer </a:t>
            </a:r>
            <a:r>
              <a:rPr lang="en-US" sz="2200" dirty="0">
                <a:latin typeface="Calibri" pitchFamily="34" charset="0"/>
              </a:rPr>
              <a:t>for </a:t>
            </a:r>
          </a:p>
          <a:p>
            <a:pPr algn="ctr" eaLnBrk="1" hangingPunct="1"/>
            <a:r>
              <a:rPr lang="en-US" sz="2200" dirty="0" smtClean="0">
                <a:latin typeface="Calibri" pitchFamily="34" charset="0"/>
              </a:rPr>
              <a:t>brain function</a:t>
            </a:r>
            <a:endParaRPr lang="en-US" sz="2200" dirty="0">
              <a:latin typeface="Calibri" pitchFamily="34" charset="0"/>
            </a:endParaRPr>
          </a:p>
        </p:txBody>
      </p:sp>
      <p:sp>
        <p:nvSpPr>
          <p:cNvPr id="18444" name="Text Box 12"/>
          <p:cNvSpPr txBox="1">
            <a:spLocks noChangeArrowheads="1"/>
          </p:cNvSpPr>
          <p:nvPr/>
        </p:nvSpPr>
        <p:spPr bwMode="auto">
          <a:xfrm>
            <a:off x="6019800" y="4267200"/>
            <a:ext cx="23020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sz="2000" dirty="0">
              <a:solidFill>
                <a:srgbClr val="0000FF"/>
              </a:solidFill>
              <a:latin typeface="Calibri" pitchFamily="34" charset="0"/>
            </a:endParaRPr>
          </a:p>
          <a:p>
            <a:pPr algn="ctr" eaLnBrk="1" hangingPunct="1"/>
            <a:r>
              <a:rPr lang="en-US" sz="2000" dirty="0" smtClean="0">
                <a:latin typeface="Calibri" pitchFamily="34" charset="0"/>
              </a:rPr>
              <a:t>Glucose metabolism</a:t>
            </a:r>
            <a:br>
              <a:rPr lang="en-US" sz="2000" dirty="0" smtClean="0">
                <a:latin typeface="Calibri" pitchFamily="34" charset="0"/>
              </a:rPr>
            </a:br>
            <a:r>
              <a:rPr lang="en-US" sz="2000" dirty="0" smtClean="0">
                <a:latin typeface="Calibri" pitchFamily="34" charset="0"/>
              </a:rPr>
              <a:t>visualized </a:t>
            </a:r>
            <a:r>
              <a:rPr lang="en-US" sz="2000" dirty="0">
                <a:latin typeface="Calibri" pitchFamily="34" charset="0"/>
              </a:rPr>
              <a:t>with PET</a:t>
            </a:r>
          </a:p>
        </p:txBody>
      </p:sp>
      <p:pic>
        <p:nvPicPr>
          <p:cNvPr id="4198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363" y="2057400"/>
            <a:ext cx="2486025" cy="18383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fluorodeoxyglucose brain sc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9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286" y="2209800"/>
            <a:ext cx="19812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436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1" y="1752600"/>
            <a:ext cx="4572000" cy="3008244"/>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2"/>
          <p:cNvSpPr>
            <a:spLocks noGrp="1" noChangeArrowheads="1"/>
          </p:cNvSpPr>
          <p:nvPr>
            <p:ph type="title"/>
          </p:nvPr>
        </p:nvSpPr>
        <p:spPr/>
        <p:txBody>
          <a:bodyPr/>
          <a:lstStyle/>
          <a:p>
            <a:pPr eaLnBrk="1" hangingPunct="1">
              <a:lnSpc>
                <a:spcPct val="85000"/>
              </a:lnSpc>
            </a:pPr>
            <a:r>
              <a:rPr lang="en-US" sz="3600" b="1" i="1" dirty="0" smtClean="0">
                <a:solidFill>
                  <a:srgbClr val="34349E"/>
                </a:solidFill>
                <a:latin typeface="Calibri" pitchFamily="34" charset="0"/>
                <a:ea typeface="ＭＳ Ｐゴシック" pitchFamily="34" charset="-128"/>
              </a:rPr>
              <a:t>Craving Correlated with Prefrontal Cortex and Amygdala </a:t>
            </a:r>
            <a:r>
              <a:rPr lang="en-US" sz="3600" b="1" i="1" dirty="0">
                <a:solidFill>
                  <a:srgbClr val="34349E"/>
                </a:solidFill>
                <a:latin typeface="Calibri" pitchFamily="34" charset="0"/>
                <a:ea typeface="ＭＳ Ｐゴシック" pitchFamily="34" charset="-128"/>
              </a:rPr>
              <a:t>Activity</a:t>
            </a:r>
            <a:endParaRPr lang="en-US" sz="3600" b="1" i="1" dirty="0" smtClean="0">
              <a:solidFill>
                <a:srgbClr val="34349E"/>
              </a:solidFill>
              <a:latin typeface="Calibri" pitchFamily="34" charset="0"/>
              <a:ea typeface="ＭＳ Ｐゴシック" pitchFamily="34" charset="-128"/>
            </a:endParaRPr>
          </a:p>
        </p:txBody>
      </p:sp>
      <p:pic>
        <p:nvPicPr>
          <p:cNvPr id="5" name="Content Placeholder 4"/>
          <p:cNvPicPr>
            <a:picLocks noGrp="1" noChangeAspect="1" noChangeArrowheads="1"/>
          </p:cNvPicPr>
          <p:nvPr>
            <p:ph idx="1"/>
          </p:nvPr>
        </p:nvPicPr>
        <p:blipFill rotWithShape="1">
          <a:blip r:embed="rId2">
            <a:lum contrast="40000"/>
            <a:extLst>
              <a:ext uri="{28A0092B-C50C-407E-A947-70E740481C1C}">
                <a14:useLocalDpi xmlns:a14="http://schemas.microsoft.com/office/drawing/2010/main" val="0"/>
              </a:ext>
            </a:extLst>
          </a:blip>
          <a:srcRect l="46324" r="5557" b="54103"/>
          <a:stretch/>
        </p:blipFill>
        <p:spPr>
          <a:xfrm>
            <a:off x="2793313" y="1827783"/>
            <a:ext cx="2295523" cy="2618826"/>
          </a:xfrm>
          <a:noFill/>
        </p:spPr>
      </p:pic>
      <p:pic>
        <p:nvPicPr>
          <p:cNvPr id="6" name="Content Placeholder 4"/>
          <p:cNvPicPr>
            <a:picLocks noChangeAspect="1" noChangeArrowheads="1"/>
          </p:cNvPicPr>
          <p:nvPr/>
        </p:nvPicPr>
        <p:blipFill rotWithShape="1">
          <a:blip r:embed="rId2">
            <a:lum contrast="40000"/>
            <a:extLst>
              <a:ext uri="{28A0092B-C50C-407E-A947-70E740481C1C}">
                <a14:useLocalDpi xmlns:a14="http://schemas.microsoft.com/office/drawing/2010/main" val="0"/>
              </a:ext>
            </a:extLst>
          </a:blip>
          <a:srcRect l="45709" t="43995" r="7792" b="14280"/>
          <a:stretch/>
        </p:blipFill>
        <p:spPr bwMode="auto">
          <a:xfrm>
            <a:off x="697247" y="1892112"/>
            <a:ext cx="2218232" cy="238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1794769" y="1855305"/>
            <a:ext cx="3310631"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15478" y="1909414"/>
            <a:ext cx="0" cy="2448388"/>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82779" y="4258323"/>
            <a:ext cx="4779821" cy="502702"/>
          </a:xfrm>
          <a:prstGeom prst="rect">
            <a:avLst/>
          </a:prstGeom>
          <a:noFill/>
        </p:spPr>
        <p:txBody>
          <a:bodyPr wrap="square" rtlCol="0">
            <a:spAutoFit/>
          </a:bodyPr>
          <a:lstStyle/>
          <a:p>
            <a:pPr>
              <a:lnSpc>
                <a:spcPts val="1600"/>
              </a:lnSpc>
            </a:pPr>
            <a:r>
              <a:rPr lang="en-US" sz="1600" dirty="0" smtClean="0">
                <a:solidFill>
                  <a:schemeClr val="bg1"/>
                </a:solidFill>
              </a:rPr>
              <a:t>  neutral        cocaine      neutral       cocaine   </a:t>
            </a:r>
          </a:p>
          <a:p>
            <a:pPr>
              <a:lnSpc>
                <a:spcPts val="1600"/>
              </a:lnSpc>
            </a:pPr>
            <a:r>
              <a:rPr lang="en-US" sz="1600" dirty="0" smtClean="0">
                <a:solidFill>
                  <a:schemeClr val="bg1"/>
                </a:solidFill>
              </a:rPr>
              <a:t>    cues           </a:t>
            </a:r>
            <a:r>
              <a:rPr lang="en-US" sz="1600" dirty="0" err="1" smtClean="0">
                <a:solidFill>
                  <a:schemeClr val="bg1"/>
                </a:solidFill>
              </a:rPr>
              <a:t>cues</a:t>
            </a:r>
            <a:r>
              <a:rPr lang="en-US" sz="1600" dirty="0" smtClean="0">
                <a:solidFill>
                  <a:schemeClr val="bg1"/>
                </a:solidFill>
              </a:rPr>
              <a:t>           </a:t>
            </a:r>
            <a:r>
              <a:rPr lang="en-US" sz="1600" dirty="0" err="1" smtClean="0">
                <a:solidFill>
                  <a:schemeClr val="bg1"/>
                </a:solidFill>
              </a:rPr>
              <a:t>cues</a:t>
            </a:r>
            <a:r>
              <a:rPr lang="en-US" sz="1600" dirty="0" smtClean="0">
                <a:solidFill>
                  <a:schemeClr val="bg1"/>
                </a:solidFill>
              </a:rPr>
              <a:t>           </a:t>
            </a:r>
            <a:r>
              <a:rPr lang="en-US" sz="1600" dirty="0" err="1" smtClean="0">
                <a:solidFill>
                  <a:schemeClr val="bg1"/>
                </a:solidFill>
              </a:rPr>
              <a:t>cues</a:t>
            </a:r>
            <a:endParaRPr lang="en-US" sz="1600" dirty="0">
              <a:solidFill>
                <a:schemeClr val="bg1"/>
              </a:solidFill>
            </a:endParaRPr>
          </a:p>
        </p:txBody>
      </p:sp>
      <p:grpSp>
        <p:nvGrpSpPr>
          <p:cNvPr id="24" name="Group 23"/>
          <p:cNvGrpSpPr/>
          <p:nvPr/>
        </p:nvGrpSpPr>
        <p:grpSpPr>
          <a:xfrm>
            <a:off x="5334000" y="1447800"/>
            <a:ext cx="2438400" cy="4114800"/>
            <a:chOff x="5334000" y="1600200"/>
            <a:chExt cx="1724300" cy="3325415"/>
          </a:xfrm>
        </p:grpSpPr>
        <p:pic>
          <p:nvPicPr>
            <p:cNvPr id="23" name="Picture 4"/>
            <p:cNvPicPr>
              <a:picLocks noChangeAspect="1" noChangeArrowheads="1"/>
            </p:cNvPicPr>
            <p:nvPr/>
          </p:nvPicPr>
          <p:blipFill rotWithShape="1">
            <a:blip r:embed="rId2">
              <a:lum contrast="20000"/>
              <a:extLst>
                <a:ext uri="{28A0092B-C50C-407E-A947-70E740481C1C}">
                  <a14:useLocalDpi xmlns:a14="http://schemas.microsoft.com/office/drawing/2010/main" val="0"/>
                </a:ext>
              </a:extLst>
            </a:blip>
            <a:srcRect t="29723" r="57899" b="34272"/>
            <a:stretch/>
          </p:blipFill>
          <p:spPr bwMode="auto">
            <a:xfrm>
              <a:off x="5334000" y="1600200"/>
              <a:ext cx="1717676" cy="17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p:cNvPicPr>
              <a:picLocks noChangeAspect="1" noChangeArrowheads="1"/>
            </p:cNvPicPr>
            <p:nvPr/>
          </p:nvPicPr>
          <p:blipFill rotWithShape="1">
            <a:blip r:embed="rId2">
              <a:lum contrast="20000"/>
              <a:extLst>
                <a:ext uri="{28A0092B-C50C-407E-A947-70E740481C1C}">
                  <a14:useLocalDpi xmlns:a14="http://schemas.microsoft.com/office/drawing/2010/main" val="0"/>
                </a:ext>
              </a:extLst>
            </a:blip>
            <a:srcRect t="67817" r="57899"/>
            <a:stretch/>
          </p:blipFill>
          <p:spPr bwMode="auto">
            <a:xfrm>
              <a:off x="5340624" y="3356113"/>
              <a:ext cx="1717676" cy="15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Rectangle 30"/>
          <p:cNvSpPr/>
          <p:nvPr/>
        </p:nvSpPr>
        <p:spPr>
          <a:xfrm>
            <a:off x="6020126" y="3352800"/>
            <a:ext cx="1295074" cy="267731"/>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172526" y="3505200"/>
            <a:ext cx="1295074" cy="267731"/>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020126" y="5380594"/>
            <a:ext cx="1295074" cy="267731"/>
          </a:xfrm>
          <a:prstGeom prst="rect">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486400" y="3238500"/>
            <a:ext cx="2286652" cy="369332"/>
          </a:xfrm>
          <a:prstGeom prst="rect">
            <a:avLst/>
          </a:prstGeom>
          <a:noFill/>
        </p:spPr>
        <p:txBody>
          <a:bodyPr wrap="none" rtlCol="0">
            <a:spAutoFit/>
          </a:bodyPr>
          <a:lstStyle/>
          <a:p>
            <a:r>
              <a:rPr lang="el-GR" dirty="0" smtClean="0">
                <a:latin typeface="Calibri" pitchFamily="34" charset="0"/>
              </a:rPr>
              <a:t>Δ</a:t>
            </a:r>
            <a:r>
              <a:rPr lang="en-US" dirty="0" smtClean="0">
                <a:latin typeface="Calibri" pitchFamily="34" charset="0"/>
              </a:rPr>
              <a:t> glucose metabolism </a:t>
            </a:r>
            <a:endParaRPr lang="en-US" dirty="0">
              <a:latin typeface="Calibri" pitchFamily="34" charset="0"/>
            </a:endParaRPr>
          </a:p>
        </p:txBody>
      </p:sp>
      <p:sp>
        <p:nvSpPr>
          <p:cNvPr id="37" name="TextBox 36"/>
          <p:cNvSpPr txBox="1"/>
          <p:nvPr/>
        </p:nvSpPr>
        <p:spPr>
          <a:xfrm>
            <a:off x="5486400" y="5248275"/>
            <a:ext cx="2286652" cy="369332"/>
          </a:xfrm>
          <a:prstGeom prst="rect">
            <a:avLst/>
          </a:prstGeom>
          <a:noFill/>
        </p:spPr>
        <p:txBody>
          <a:bodyPr wrap="none" rtlCol="0">
            <a:spAutoFit/>
          </a:bodyPr>
          <a:lstStyle/>
          <a:p>
            <a:r>
              <a:rPr lang="el-GR" dirty="0" smtClean="0">
                <a:latin typeface="Calibri" pitchFamily="34" charset="0"/>
              </a:rPr>
              <a:t>Δ</a:t>
            </a:r>
            <a:r>
              <a:rPr lang="en-US" dirty="0" smtClean="0">
                <a:latin typeface="Calibri" pitchFamily="34" charset="0"/>
              </a:rPr>
              <a:t> glucose metabolism </a:t>
            </a:r>
            <a:endParaRPr lang="en-US" dirty="0">
              <a:latin typeface="Calibri" pitchFamily="34" charset="0"/>
            </a:endParaRPr>
          </a:p>
        </p:txBody>
      </p:sp>
      <p:sp>
        <p:nvSpPr>
          <p:cNvPr id="38" name="Rectangle 5"/>
          <p:cNvSpPr>
            <a:spLocks noChangeArrowheads="1"/>
          </p:cNvSpPr>
          <p:nvPr/>
        </p:nvSpPr>
        <p:spPr bwMode="auto">
          <a:xfrm>
            <a:off x="2667000" y="5867400"/>
            <a:ext cx="609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i="1" dirty="0">
                <a:latin typeface="Calibri" pitchFamily="34" charset="0"/>
              </a:rPr>
              <a:t>S Grant et al., 1996: </a:t>
            </a:r>
            <a:r>
              <a:rPr lang="en-US" i="1" u="sng" dirty="0">
                <a:latin typeface="Calibri" pitchFamily="34" charset="0"/>
              </a:rPr>
              <a:t>Proc. Natl. Acad. Sci. USA.</a:t>
            </a:r>
            <a:r>
              <a:rPr lang="en-US" i="1" dirty="0">
                <a:latin typeface="Calibri" pitchFamily="34" charset="0"/>
              </a:rPr>
              <a:t> 93:12040-12045 </a:t>
            </a:r>
          </a:p>
        </p:txBody>
      </p:sp>
    </p:spTree>
    <p:extLst>
      <p:ext uri="{BB962C8B-B14F-4D97-AF65-F5344CB8AC3E}">
        <p14:creationId xmlns:p14="http://schemas.microsoft.com/office/powerpoint/2010/main" val="3299292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0"/>
            <a:ext cx="8229600" cy="1143000"/>
          </a:xfrm>
        </p:spPr>
        <p:txBody>
          <a:bodyPr/>
          <a:lstStyle/>
          <a:p>
            <a:pPr eaLnBrk="1" hangingPunct="1">
              <a:lnSpc>
                <a:spcPts val="4000"/>
              </a:lnSpc>
            </a:pPr>
            <a:r>
              <a:rPr lang="en-US" sz="3200" b="1" i="1" dirty="0" smtClean="0">
                <a:solidFill>
                  <a:srgbClr val="34349E"/>
                </a:solidFill>
                <a:latin typeface="Calibri" pitchFamily="34" charset="0"/>
                <a:ea typeface="ＭＳ Ｐゴシック" pitchFamily="34" charset="-128"/>
              </a:rPr>
              <a:t>Dopamine Release During Cocaine </a:t>
            </a:r>
            <a:r>
              <a:rPr lang="en-US" sz="3200" b="1" i="1" dirty="0">
                <a:solidFill>
                  <a:srgbClr val="34349E"/>
                </a:solidFill>
                <a:latin typeface="Calibri" pitchFamily="34" charset="0"/>
                <a:ea typeface="ＭＳ Ｐゴシック" pitchFamily="34" charset="-128"/>
              </a:rPr>
              <a:t>Craving</a:t>
            </a:r>
            <a:r>
              <a:rPr lang="en-US" sz="3200" b="1" i="1" dirty="0">
                <a:solidFill>
                  <a:srgbClr val="6161CB"/>
                </a:solidFill>
                <a:latin typeface="Calibri" pitchFamily="34" charset="0"/>
                <a:ea typeface="ＭＳ Ｐゴシック" pitchFamily="34" charset="-128"/>
              </a:rPr>
              <a:t/>
            </a:r>
            <a:br>
              <a:rPr lang="en-US" sz="3200" b="1" i="1" dirty="0">
                <a:solidFill>
                  <a:srgbClr val="6161CB"/>
                </a:solidFill>
                <a:latin typeface="Calibri" pitchFamily="34" charset="0"/>
                <a:ea typeface="ＭＳ Ｐゴシック" pitchFamily="34" charset="-128"/>
              </a:rPr>
            </a:br>
            <a:r>
              <a:rPr lang="en-US" sz="3200" b="1" i="1" dirty="0" smtClean="0">
                <a:latin typeface="Calibri" pitchFamily="34" charset="0"/>
                <a:ea typeface="ＭＳ Ｐゴシック" pitchFamily="34" charset="-128"/>
              </a:rPr>
              <a:t>PET </a:t>
            </a:r>
            <a:r>
              <a:rPr lang="en-US" sz="3200" b="1" i="1" dirty="0">
                <a:latin typeface="Calibri" pitchFamily="34" charset="0"/>
                <a:ea typeface="ＭＳ Ｐゴシック" pitchFamily="34" charset="-128"/>
              </a:rPr>
              <a:t>Scanning</a:t>
            </a:r>
          </a:p>
        </p:txBody>
      </p:sp>
      <p:sp>
        <p:nvSpPr>
          <p:cNvPr id="18435" name="AutoShape 3" descr="Z"/>
          <p:cNvSpPr>
            <a:spLocks noChangeAspect="1" noChangeArrowheads="1"/>
          </p:cNvSpPr>
          <p:nvPr/>
        </p:nvSpPr>
        <p:spPr bwMode="auto">
          <a:xfrm>
            <a:off x="63500" y="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6" name="AutoShape 4" descr="Z"/>
          <p:cNvSpPr>
            <a:spLocks noChangeAspect="1" noChangeArrowheads="1"/>
          </p:cNvSpPr>
          <p:nvPr/>
        </p:nvSpPr>
        <p:spPr bwMode="auto">
          <a:xfrm>
            <a:off x="63500" y="0"/>
            <a:ext cx="2133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7" name="AutoShape 5"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8438" name="Picture 6" descr="52884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910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crack-smok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2057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ANd9GcT-ueqbTBQbfdMiWzfzsAx3LG8224DGL41no26C06dbbedvoXLS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057400"/>
            <a:ext cx="1814513" cy="239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695325" y="5686425"/>
            <a:ext cx="2130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dirty="0" smtClean="0">
                <a:latin typeface="Calibri" pitchFamily="34" charset="0"/>
              </a:rPr>
              <a:t>Cocaine-related cues</a:t>
            </a:r>
            <a:endParaRPr lang="en-US" dirty="0">
              <a:latin typeface="Calibri" pitchFamily="34" charset="0"/>
            </a:endParaRPr>
          </a:p>
        </p:txBody>
      </p:sp>
      <p:sp>
        <p:nvSpPr>
          <p:cNvPr id="18443" name="Text Box 11"/>
          <p:cNvSpPr txBox="1">
            <a:spLocks noChangeArrowheads="1"/>
          </p:cNvSpPr>
          <p:nvPr/>
        </p:nvSpPr>
        <p:spPr bwMode="auto">
          <a:xfrm>
            <a:off x="3335457" y="3886200"/>
            <a:ext cx="23984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latin typeface="Calibri" pitchFamily="34" charset="0"/>
              </a:rPr>
              <a:t>[</a:t>
            </a:r>
            <a:r>
              <a:rPr lang="en-US" baseline="30000" dirty="0" smtClean="0">
                <a:latin typeface="Calibri" pitchFamily="34" charset="0"/>
              </a:rPr>
              <a:t>11</a:t>
            </a:r>
            <a:r>
              <a:rPr lang="en-US" dirty="0" smtClean="0">
                <a:latin typeface="Calibri" pitchFamily="34" charset="0"/>
              </a:rPr>
              <a:t>C]Raclopride</a:t>
            </a:r>
            <a:endParaRPr lang="en-US" dirty="0">
              <a:latin typeface="Calibri" pitchFamily="34" charset="0"/>
            </a:endParaRPr>
          </a:p>
          <a:p>
            <a:pPr algn="ctr" eaLnBrk="1" hangingPunct="1"/>
            <a:r>
              <a:rPr lang="en-US" dirty="0" smtClean="0">
                <a:latin typeface="Calibri" pitchFamily="34" charset="0"/>
              </a:rPr>
              <a:t>radiotracer for D2-type </a:t>
            </a:r>
            <a:br>
              <a:rPr lang="en-US" dirty="0" smtClean="0">
                <a:latin typeface="Calibri" pitchFamily="34" charset="0"/>
              </a:rPr>
            </a:br>
            <a:r>
              <a:rPr lang="en-US" dirty="0" smtClean="0">
                <a:latin typeface="Calibri" pitchFamily="34" charset="0"/>
              </a:rPr>
              <a:t>dopamine receptors</a:t>
            </a:r>
            <a:endParaRPr lang="en-US" dirty="0">
              <a:latin typeface="Calibri" pitchFamily="34" charset="0"/>
            </a:endParaRPr>
          </a:p>
        </p:txBody>
      </p:sp>
      <p:sp>
        <p:nvSpPr>
          <p:cNvPr id="18444" name="Text Box 12"/>
          <p:cNvSpPr txBox="1">
            <a:spLocks noChangeArrowheads="1"/>
          </p:cNvSpPr>
          <p:nvPr/>
        </p:nvSpPr>
        <p:spPr bwMode="auto">
          <a:xfrm>
            <a:off x="6086910" y="4105870"/>
            <a:ext cx="20771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dirty="0">
              <a:latin typeface="Calibri" pitchFamily="34" charset="0"/>
            </a:endParaRPr>
          </a:p>
          <a:p>
            <a:pPr algn="ctr" eaLnBrk="1" hangingPunct="1"/>
            <a:r>
              <a:rPr lang="en-US" dirty="0" smtClean="0">
                <a:latin typeface="Calibri" pitchFamily="34" charset="0"/>
              </a:rPr>
              <a:t>dopamine </a:t>
            </a:r>
            <a:r>
              <a:rPr lang="en-US" dirty="0">
                <a:latin typeface="Calibri" pitchFamily="34" charset="0"/>
              </a:rPr>
              <a:t>receptors</a:t>
            </a:r>
            <a:br>
              <a:rPr lang="en-US" dirty="0">
                <a:latin typeface="Calibri" pitchFamily="34" charset="0"/>
              </a:rPr>
            </a:br>
            <a:r>
              <a:rPr lang="en-US" dirty="0">
                <a:latin typeface="Calibri" pitchFamily="34" charset="0"/>
              </a:rPr>
              <a:t>visualized with PET</a:t>
            </a:r>
          </a:p>
        </p:txBody>
      </p:sp>
      <p:sp>
        <p:nvSpPr>
          <p:cNvPr id="2" name="AutoShape 2" descr="Image result for racloprid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racloprid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038"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62300" y="2143125"/>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345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0"/>
            <a:ext cx="8229600" cy="1143000"/>
          </a:xfrm>
        </p:spPr>
        <p:txBody>
          <a:bodyPr/>
          <a:lstStyle/>
          <a:p>
            <a:pPr eaLnBrk="1" hangingPunct="1">
              <a:lnSpc>
                <a:spcPts val="4000"/>
              </a:lnSpc>
            </a:pPr>
            <a:r>
              <a:rPr lang="en-US" sz="3200" b="1" i="1" dirty="0" smtClean="0">
                <a:solidFill>
                  <a:srgbClr val="34349E"/>
                </a:solidFill>
                <a:latin typeface="Calibri" pitchFamily="34" charset="0"/>
                <a:ea typeface="ＭＳ Ｐゴシック" pitchFamily="34" charset="-128"/>
              </a:rPr>
              <a:t>Dopamine Release During Cocaine </a:t>
            </a:r>
            <a:r>
              <a:rPr lang="en-US" sz="3200" b="1" i="1" dirty="0">
                <a:solidFill>
                  <a:srgbClr val="34349E"/>
                </a:solidFill>
                <a:latin typeface="Calibri" pitchFamily="34" charset="0"/>
                <a:ea typeface="ＭＳ Ｐゴシック" pitchFamily="34" charset="-128"/>
              </a:rPr>
              <a:t>Craving</a:t>
            </a:r>
            <a:r>
              <a:rPr lang="en-US" sz="3200" b="1" i="1" dirty="0">
                <a:solidFill>
                  <a:srgbClr val="6161CB"/>
                </a:solidFill>
                <a:latin typeface="Calibri" pitchFamily="34" charset="0"/>
                <a:ea typeface="ＭＳ Ｐゴシック" pitchFamily="34" charset="-128"/>
              </a:rPr>
              <a:t/>
            </a:r>
            <a:br>
              <a:rPr lang="en-US" sz="3200" b="1" i="1" dirty="0">
                <a:solidFill>
                  <a:srgbClr val="6161CB"/>
                </a:solidFill>
                <a:latin typeface="Calibri" pitchFamily="34" charset="0"/>
                <a:ea typeface="ＭＳ Ｐゴシック" pitchFamily="34" charset="-128"/>
              </a:rPr>
            </a:br>
            <a:r>
              <a:rPr lang="en-US" sz="3200" b="1" i="1" dirty="0" smtClean="0">
                <a:latin typeface="Calibri" pitchFamily="34" charset="0"/>
                <a:ea typeface="ＭＳ Ｐゴシック" pitchFamily="34" charset="-128"/>
              </a:rPr>
              <a:t>PET </a:t>
            </a:r>
            <a:r>
              <a:rPr lang="en-US" sz="3200" b="1" i="1" dirty="0">
                <a:latin typeface="Calibri" pitchFamily="34" charset="0"/>
                <a:ea typeface="ＭＳ Ｐゴシック" pitchFamily="34" charset="-128"/>
              </a:rPr>
              <a:t>Scanning</a:t>
            </a:r>
          </a:p>
        </p:txBody>
      </p:sp>
      <p:sp>
        <p:nvSpPr>
          <p:cNvPr id="18435" name="AutoShape 3" descr="Z"/>
          <p:cNvSpPr>
            <a:spLocks noChangeAspect="1" noChangeArrowheads="1"/>
          </p:cNvSpPr>
          <p:nvPr/>
        </p:nvSpPr>
        <p:spPr bwMode="auto">
          <a:xfrm>
            <a:off x="63500" y="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6" name="AutoShape 4" descr="Z"/>
          <p:cNvSpPr>
            <a:spLocks noChangeAspect="1" noChangeArrowheads="1"/>
          </p:cNvSpPr>
          <p:nvPr/>
        </p:nvSpPr>
        <p:spPr bwMode="auto">
          <a:xfrm>
            <a:off x="63500" y="0"/>
            <a:ext cx="2133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7" name="AutoShape 5"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8438" name="Picture 6" descr="52884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910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crack-smok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2057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ANd9GcT-ueqbTBQbfdMiWzfzsAx3LG8224DGL41no26C06dbbedvoXLS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057400"/>
            <a:ext cx="1814513" cy="239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695325" y="5686425"/>
            <a:ext cx="2130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dirty="0" smtClean="0">
                <a:latin typeface="Calibri" pitchFamily="34" charset="0"/>
              </a:rPr>
              <a:t>Cocaine-related cues</a:t>
            </a:r>
            <a:endParaRPr lang="en-US" dirty="0">
              <a:latin typeface="Calibri" pitchFamily="34" charset="0"/>
            </a:endParaRPr>
          </a:p>
        </p:txBody>
      </p:sp>
      <p:sp>
        <p:nvSpPr>
          <p:cNvPr id="18443" name="Text Box 11"/>
          <p:cNvSpPr txBox="1">
            <a:spLocks noChangeArrowheads="1"/>
          </p:cNvSpPr>
          <p:nvPr/>
        </p:nvSpPr>
        <p:spPr bwMode="auto">
          <a:xfrm>
            <a:off x="3335457" y="3886200"/>
            <a:ext cx="23984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latin typeface="Calibri" pitchFamily="34" charset="0"/>
              </a:rPr>
              <a:t>[</a:t>
            </a:r>
            <a:r>
              <a:rPr lang="en-US" baseline="30000" dirty="0" smtClean="0">
                <a:latin typeface="Calibri" pitchFamily="34" charset="0"/>
              </a:rPr>
              <a:t>11</a:t>
            </a:r>
            <a:r>
              <a:rPr lang="en-US" dirty="0" smtClean="0">
                <a:latin typeface="Calibri" pitchFamily="34" charset="0"/>
              </a:rPr>
              <a:t>C]Raclopride</a:t>
            </a:r>
            <a:endParaRPr lang="en-US" dirty="0">
              <a:latin typeface="Calibri" pitchFamily="34" charset="0"/>
            </a:endParaRPr>
          </a:p>
          <a:p>
            <a:pPr algn="ctr" eaLnBrk="1" hangingPunct="1"/>
            <a:r>
              <a:rPr lang="en-US" dirty="0" smtClean="0">
                <a:latin typeface="Calibri" pitchFamily="34" charset="0"/>
              </a:rPr>
              <a:t>radiotracer for D2-type </a:t>
            </a:r>
            <a:br>
              <a:rPr lang="en-US" dirty="0" smtClean="0">
                <a:latin typeface="Calibri" pitchFamily="34" charset="0"/>
              </a:rPr>
            </a:br>
            <a:r>
              <a:rPr lang="en-US" dirty="0" smtClean="0">
                <a:latin typeface="Calibri" pitchFamily="34" charset="0"/>
              </a:rPr>
              <a:t>dopamine receptors</a:t>
            </a:r>
            <a:endParaRPr lang="en-US" dirty="0">
              <a:latin typeface="Calibri" pitchFamily="34" charset="0"/>
            </a:endParaRPr>
          </a:p>
        </p:txBody>
      </p:sp>
      <p:sp>
        <p:nvSpPr>
          <p:cNvPr id="18444" name="Text Box 12"/>
          <p:cNvSpPr txBox="1">
            <a:spLocks noChangeArrowheads="1"/>
          </p:cNvSpPr>
          <p:nvPr/>
        </p:nvSpPr>
        <p:spPr bwMode="auto">
          <a:xfrm>
            <a:off x="6086910" y="4105870"/>
            <a:ext cx="20771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dirty="0">
              <a:latin typeface="Calibri" pitchFamily="34" charset="0"/>
            </a:endParaRPr>
          </a:p>
          <a:p>
            <a:pPr algn="ctr" eaLnBrk="1" hangingPunct="1"/>
            <a:r>
              <a:rPr lang="en-US" dirty="0" smtClean="0">
                <a:latin typeface="Calibri" pitchFamily="34" charset="0"/>
              </a:rPr>
              <a:t>dopamine </a:t>
            </a:r>
            <a:r>
              <a:rPr lang="en-US" dirty="0">
                <a:latin typeface="Calibri" pitchFamily="34" charset="0"/>
              </a:rPr>
              <a:t>receptors</a:t>
            </a:r>
            <a:br>
              <a:rPr lang="en-US" dirty="0">
                <a:latin typeface="Calibri" pitchFamily="34" charset="0"/>
              </a:rPr>
            </a:br>
            <a:r>
              <a:rPr lang="en-US" dirty="0">
                <a:latin typeface="Calibri" pitchFamily="34" charset="0"/>
              </a:rPr>
              <a:t>visualized with PET</a:t>
            </a:r>
          </a:p>
        </p:txBody>
      </p:sp>
      <p:sp>
        <p:nvSpPr>
          <p:cNvPr id="2" name="AutoShape 2" descr="Image result for raclopride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raclopride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038"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62300" y="2143125"/>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3"/>
          <p:cNvSpPr txBox="1">
            <a:spLocks noChangeArrowheads="1"/>
          </p:cNvSpPr>
          <p:nvPr/>
        </p:nvSpPr>
        <p:spPr bwMode="auto">
          <a:xfrm>
            <a:off x="1981200" y="4876800"/>
            <a:ext cx="7924800" cy="122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90000"/>
              </a:lnSpc>
            </a:pPr>
            <a:r>
              <a:rPr lang="en-US" dirty="0">
                <a:latin typeface="Calibri" pitchFamily="34" charset="0"/>
              </a:rPr>
              <a:t/>
            </a:r>
            <a:br>
              <a:rPr lang="en-US" dirty="0">
                <a:latin typeface="Calibri" pitchFamily="34" charset="0"/>
              </a:rPr>
            </a:br>
            <a:r>
              <a:rPr lang="en-US" b="1" dirty="0" smtClean="0">
                <a:latin typeface="Calibri" pitchFamily="34" charset="0"/>
              </a:rPr>
              <a:t>If </a:t>
            </a:r>
            <a:r>
              <a:rPr lang="en-US" sz="2000" b="1" dirty="0">
                <a:latin typeface="Calibri" pitchFamily="34" charset="0"/>
              </a:rPr>
              <a:t>dopamine increases in the </a:t>
            </a:r>
            <a:r>
              <a:rPr lang="en-US" sz="2000" b="1" dirty="0" smtClean="0">
                <a:latin typeface="Calibri" pitchFamily="34" charset="0"/>
              </a:rPr>
              <a:t>synapse, </a:t>
            </a:r>
          </a:p>
          <a:p>
            <a:pPr algn="ctr" eaLnBrk="1" hangingPunct="1">
              <a:lnSpc>
                <a:spcPct val="90000"/>
              </a:lnSpc>
            </a:pPr>
            <a:r>
              <a:rPr lang="en-US" sz="2000" b="1" dirty="0" smtClean="0">
                <a:latin typeface="Calibri" pitchFamily="34" charset="0"/>
              </a:rPr>
              <a:t>it competes </a:t>
            </a:r>
            <a:r>
              <a:rPr lang="en-US" sz="2000" b="1" dirty="0">
                <a:latin typeface="Calibri" pitchFamily="34" charset="0"/>
              </a:rPr>
              <a:t>with the </a:t>
            </a:r>
            <a:r>
              <a:rPr lang="en-US" sz="2000" b="1" dirty="0" smtClean="0">
                <a:latin typeface="Calibri" pitchFamily="34" charset="0"/>
              </a:rPr>
              <a:t>tracer  </a:t>
            </a:r>
            <a:r>
              <a:rPr lang="en-US" sz="2000" b="1" dirty="0">
                <a:latin typeface="Calibri" pitchFamily="34" charset="0"/>
              </a:rPr>
              <a:t>– so the tracer binds less.</a:t>
            </a:r>
          </a:p>
          <a:p>
            <a:pPr algn="ctr" eaLnBrk="1" hangingPunct="1">
              <a:lnSpc>
                <a:spcPct val="90000"/>
              </a:lnSpc>
            </a:pPr>
            <a:r>
              <a:rPr lang="en-US" sz="2400" b="1" i="1" dirty="0" smtClean="0">
                <a:solidFill>
                  <a:srgbClr val="4E4EC6"/>
                </a:solidFill>
                <a:latin typeface="Calibri" pitchFamily="34" charset="0"/>
              </a:rPr>
              <a:t>Decreased </a:t>
            </a:r>
            <a:r>
              <a:rPr lang="en-US" sz="2400" b="1" i="1" dirty="0">
                <a:solidFill>
                  <a:srgbClr val="4E4EC6"/>
                </a:solidFill>
                <a:latin typeface="Calibri" pitchFamily="34" charset="0"/>
              </a:rPr>
              <a:t>binding </a:t>
            </a:r>
            <a:r>
              <a:rPr lang="en-US" sz="2400" b="1" i="1" dirty="0" smtClean="0">
                <a:solidFill>
                  <a:srgbClr val="4E4EC6"/>
                </a:solidFill>
                <a:latin typeface="Calibri" pitchFamily="34" charset="0"/>
              </a:rPr>
              <a:t>reflects dopamine release.</a:t>
            </a:r>
            <a:endParaRPr lang="en-US" sz="2400" b="1" i="1" dirty="0">
              <a:solidFill>
                <a:srgbClr val="4E4EC6"/>
              </a:solidFill>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09600" y="1828800"/>
            <a:ext cx="7848600" cy="3733800"/>
          </a:xfrm>
          <a:prstGeom prst="rect">
            <a:avLst/>
          </a:prstGeom>
          <a:solidFill>
            <a:srgbClr val="000000"/>
          </a:solidFill>
          <a:ln w="9525">
            <a:solidFill>
              <a:schemeClr val="tx1"/>
            </a:solidFill>
            <a:miter lim="800000"/>
            <a:headEnd/>
            <a:tailEnd/>
          </a:ln>
        </p:spPr>
        <p:txBody>
          <a:bodyPr wrap="none" anchor="ctr"/>
          <a:lstStyle/>
          <a:p>
            <a:pPr algn="ctr" eaLnBrk="0" hangingPunct="0"/>
            <a:endParaRPr lang="en-US" sz="1400" i="1">
              <a:latin typeface="Arial Black" pitchFamily="34" charset="0"/>
            </a:endParaRPr>
          </a:p>
        </p:txBody>
      </p:sp>
      <p:pic>
        <p:nvPicPr>
          <p:cNvPr id="26627" name="Picture 3" descr="f10_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3962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5"/>
          <p:cNvSpPr txBox="1">
            <a:spLocks noChangeArrowheads="1"/>
          </p:cNvSpPr>
          <p:nvPr/>
        </p:nvSpPr>
        <p:spPr bwMode="auto">
          <a:xfrm>
            <a:off x="-38100" y="228600"/>
            <a:ext cx="922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sz="3600" b="1" i="1" dirty="0">
                <a:solidFill>
                  <a:srgbClr val="34349E"/>
                </a:solidFill>
                <a:latin typeface="Calibri" pitchFamily="34" charset="0"/>
              </a:rPr>
              <a:t>Cocaine Craving </a:t>
            </a:r>
            <a:r>
              <a:rPr lang="en-US" sz="3600" b="1" i="1" dirty="0" smtClean="0">
                <a:solidFill>
                  <a:srgbClr val="34349E"/>
                </a:solidFill>
                <a:latin typeface="Calibri" pitchFamily="34" charset="0"/>
              </a:rPr>
              <a:t>Linked to Dopamine </a:t>
            </a:r>
            <a:r>
              <a:rPr lang="en-US" sz="3600" b="1" i="1" dirty="0">
                <a:solidFill>
                  <a:srgbClr val="34349E"/>
                </a:solidFill>
                <a:latin typeface="Calibri" pitchFamily="34" charset="0"/>
              </a:rPr>
              <a:t>Release</a:t>
            </a:r>
          </a:p>
        </p:txBody>
      </p:sp>
      <p:sp>
        <p:nvSpPr>
          <p:cNvPr id="26629" name="Text Box 6"/>
          <p:cNvSpPr txBox="1">
            <a:spLocks noChangeArrowheads="1"/>
          </p:cNvSpPr>
          <p:nvPr/>
        </p:nvSpPr>
        <p:spPr bwMode="auto">
          <a:xfrm>
            <a:off x="1905000" y="5641975"/>
            <a:ext cx="6629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spcBef>
                <a:spcPct val="15000"/>
              </a:spcBef>
            </a:pPr>
            <a:r>
              <a:rPr lang="en-US" i="1">
                <a:latin typeface="Calibri" pitchFamily="34" charset="0"/>
              </a:rPr>
              <a:t>D.F. Wong et al. Neuropsychopharmacology, 2006</a:t>
            </a:r>
          </a:p>
          <a:p>
            <a:pPr algn="r" eaLnBrk="1" hangingPunct="1">
              <a:spcBef>
                <a:spcPct val="15000"/>
              </a:spcBef>
            </a:pPr>
            <a:r>
              <a:rPr lang="en-US" i="1">
                <a:latin typeface="Calibri" pitchFamily="34" charset="0"/>
              </a:rPr>
              <a:t>N.D. Volkow et al., J. Neurosci., 2006</a:t>
            </a:r>
          </a:p>
        </p:txBody>
      </p:sp>
      <p:pic>
        <p:nvPicPr>
          <p:cNvPr id="266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81200"/>
            <a:ext cx="36576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7"/>
          <p:cNvSpPr>
            <a:spLocks noChangeArrowheads="1"/>
          </p:cNvSpPr>
          <p:nvPr/>
        </p:nvSpPr>
        <p:spPr bwMode="auto">
          <a:xfrm>
            <a:off x="6248400" y="5105400"/>
            <a:ext cx="914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2" name="Text Box 8"/>
          <p:cNvSpPr txBox="1">
            <a:spLocks noChangeArrowheads="1"/>
          </p:cNvSpPr>
          <p:nvPr/>
        </p:nvSpPr>
        <p:spPr bwMode="auto">
          <a:xfrm>
            <a:off x="1676400" y="61722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spcBef>
                <a:spcPct val="50000"/>
              </a:spcBef>
            </a:pPr>
            <a:endParaRPr lang="en-US" sz="1400" i="1">
              <a:latin typeface="Arial Rounded MT Bold" pitchFamily="34" charset="0"/>
            </a:endParaRPr>
          </a:p>
        </p:txBody>
      </p:sp>
      <p:sp>
        <p:nvSpPr>
          <p:cNvPr id="26633" name="Rectangle 9"/>
          <p:cNvSpPr>
            <a:spLocks noChangeArrowheads="1"/>
          </p:cNvSpPr>
          <p:nvPr/>
        </p:nvSpPr>
        <p:spPr bwMode="auto">
          <a:xfrm>
            <a:off x="4819650" y="2895600"/>
            <a:ext cx="228600" cy="167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4" name="Text Box 10"/>
          <p:cNvSpPr txBox="1">
            <a:spLocks noChangeArrowheads="1"/>
          </p:cNvSpPr>
          <p:nvPr/>
        </p:nvSpPr>
        <p:spPr bwMode="auto">
          <a:xfrm rot="-5400000">
            <a:off x="3621881" y="3763169"/>
            <a:ext cx="2649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600">
                <a:latin typeface="Calibri" pitchFamily="34" charset="0"/>
              </a:rPr>
              <a:t>∆ DA Receptor Occupancy (%)</a:t>
            </a:r>
          </a:p>
        </p:txBody>
      </p:sp>
      <p:sp>
        <p:nvSpPr>
          <p:cNvPr id="26635" name="Rectangle 11"/>
          <p:cNvSpPr>
            <a:spLocks noChangeArrowheads="1"/>
          </p:cNvSpPr>
          <p:nvPr/>
        </p:nvSpPr>
        <p:spPr bwMode="auto">
          <a:xfrm>
            <a:off x="5334000" y="2286000"/>
            <a:ext cx="609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6" name="Text Box 12"/>
          <p:cNvSpPr txBox="1">
            <a:spLocks noChangeArrowheads="1"/>
          </p:cNvSpPr>
          <p:nvPr/>
        </p:nvSpPr>
        <p:spPr bwMode="auto">
          <a:xfrm>
            <a:off x="6934200" y="4502150"/>
            <a:ext cx="946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b="1" i="1">
                <a:latin typeface="Calibri" pitchFamily="34" charset="0"/>
              </a:rPr>
              <a:t>p &lt; 0.0005</a:t>
            </a:r>
          </a:p>
          <a:p>
            <a:r>
              <a:rPr lang="en-US" sz="1400" b="1" i="1">
                <a:latin typeface="Calibri" pitchFamily="34" charset="0"/>
              </a:rPr>
              <a:t>r</a:t>
            </a:r>
            <a:r>
              <a:rPr lang="en-US" sz="1400" b="1" i="1" baseline="30000">
                <a:latin typeface="Calibri" pitchFamily="34" charset="0"/>
              </a:rPr>
              <a:t>2 </a:t>
            </a:r>
            <a:r>
              <a:rPr lang="en-US" sz="1400" b="1" i="1">
                <a:latin typeface="Calibri" pitchFamily="34" charset="0"/>
              </a:rPr>
              <a:t>= 0.76</a:t>
            </a:r>
          </a:p>
        </p:txBody>
      </p:sp>
      <p:sp>
        <p:nvSpPr>
          <p:cNvPr id="26637" name="Rectangle 13"/>
          <p:cNvSpPr>
            <a:spLocks noChangeArrowheads="1"/>
          </p:cNvSpPr>
          <p:nvPr/>
        </p:nvSpPr>
        <p:spPr bwMode="auto">
          <a:xfrm>
            <a:off x="0" y="8382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i="1" dirty="0">
                <a:latin typeface="Calibri" pitchFamily="34" charset="0"/>
              </a:rPr>
              <a:t>Studies of [</a:t>
            </a:r>
            <a:r>
              <a:rPr lang="en-US" sz="2000" i="1" baseline="30000" dirty="0">
                <a:latin typeface="Calibri" pitchFamily="34" charset="0"/>
              </a:rPr>
              <a:t>11</a:t>
            </a:r>
            <a:r>
              <a:rPr lang="en-US" sz="2000" i="1" dirty="0">
                <a:latin typeface="Calibri" pitchFamily="34" charset="0"/>
              </a:rPr>
              <a:t>C]Raclopride Binding to D2/D3  DA Receptors</a:t>
            </a:r>
          </a:p>
        </p:txBody>
      </p:sp>
      <p:sp>
        <p:nvSpPr>
          <p:cNvPr id="26638" name="Rectangle 14"/>
          <p:cNvSpPr>
            <a:spLocks noChangeArrowheads="1"/>
          </p:cNvSpPr>
          <p:nvPr/>
        </p:nvSpPr>
        <p:spPr bwMode="auto">
          <a:xfrm>
            <a:off x="4724400" y="1828800"/>
            <a:ext cx="3810000"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6639" name="Rectangle 15"/>
          <p:cNvSpPr>
            <a:spLocks noChangeArrowheads="1"/>
          </p:cNvSpPr>
          <p:nvPr/>
        </p:nvSpPr>
        <p:spPr bwMode="auto">
          <a:xfrm>
            <a:off x="4724400" y="5334000"/>
            <a:ext cx="38100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6640" name="Text Box 16"/>
          <p:cNvSpPr txBox="1">
            <a:spLocks noChangeArrowheads="1"/>
          </p:cNvSpPr>
          <p:nvPr/>
        </p:nvSpPr>
        <p:spPr bwMode="auto">
          <a:xfrm>
            <a:off x="5943600" y="5105400"/>
            <a:ext cx="1571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600">
                <a:latin typeface="Arial Rounded MT Bold" pitchFamily="34" charset="0"/>
              </a:rPr>
              <a:t>Craving score</a:t>
            </a:r>
          </a:p>
        </p:txBody>
      </p:sp>
      <p:sp>
        <p:nvSpPr>
          <p:cNvPr id="26641" name="Rectangle 4"/>
          <p:cNvSpPr>
            <a:spLocks noChangeArrowheads="1"/>
          </p:cNvSpPr>
          <p:nvPr/>
        </p:nvSpPr>
        <p:spPr bwMode="auto">
          <a:xfrm>
            <a:off x="4495800" y="1664098"/>
            <a:ext cx="4419600" cy="60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lnSpc>
                <a:spcPct val="70000"/>
              </a:lnSpc>
            </a:pPr>
            <a:r>
              <a:rPr lang="en-US" altLang="ko-KR" i="1" dirty="0">
                <a:latin typeface="Calibri" pitchFamily="34" charset="0"/>
                <a:cs typeface="Times New Roman" pitchFamily="18" charset="0"/>
              </a:rPr>
              <a:t>Dopamine release in dorsal striatum</a:t>
            </a:r>
            <a:br>
              <a:rPr lang="en-US" altLang="ko-KR" i="1" dirty="0">
                <a:latin typeface="Calibri" pitchFamily="34" charset="0"/>
                <a:cs typeface="Times New Roman" pitchFamily="18" charset="0"/>
              </a:rPr>
            </a:br>
            <a:r>
              <a:rPr lang="en-US" altLang="ko-KR" i="1" dirty="0">
                <a:latin typeface="Calibri" pitchFamily="34" charset="0"/>
                <a:cs typeface="Times New Roman" pitchFamily="18" charset="0"/>
              </a:rPr>
              <a:t>is correlated with craving.</a:t>
            </a:r>
            <a:r>
              <a:rPr lang="en-US" altLang="ko-KR" sz="2800" i="1" dirty="0">
                <a:latin typeface="Calibri" pitchFamily="34" charset="0"/>
                <a:cs typeface="Times New Roman" pitchFamily="18" charset="0"/>
              </a:rPr>
              <a:t> </a:t>
            </a:r>
          </a:p>
        </p:txBody>
      </p:sp>
      <p:sp>
        <p:nvSpPr>
          <p:cNvPr id="26642" name="Rectangle 18"/>
          <p:cNvSpPr>
            <a:spLocks noChangeArrowheads="1"/>
          </p:cNvSpPr>
          <p:nvPr/>
        </p:nvSpPr>
        <p:spPr bwMode="auto">
          <a:xfrm>
            <a:off x="8229600" y="1905000"/>
            <a:ext cx="457200" cy="3657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6643" name="Line 19"/>
          <p:cNvSpPr>
            <a:spLocks noChangeShapeType="1"/>
          </p:cNvSpPr>
          <p:nvPr/>
        </p:nvSpPr>
        <p:spPr bwMode="auto">
          <a:xfrm>
            <a:off x="5257800" y="5124450"/>
            <a:ext cx="28194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4" name="Rectangle 20"/>
          <p:cNvSpPr>
            <a:spLocks noChangeArrowheads="1"/>
          </p:cNvSpPr>
          <p:nvPr/>
        </p:nvSpPr>
        <p:spPr bwMode="auto">
          <a:xfrm>
            <a:off x="381000" y="1447800"/>
            <a:ext cx="4419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lnSpc>
                <a:spcPct val="80000"/>
              </a:lnSpc>
            </a:pPr>
            <a:r>
              <a:rPr lang="en-US" sz="2000" dirty="0">
                <a:latin typeface="Calibri" pitchFamily="34" charset="0"/>
              </a:rPr>
              <a:t>The maps </a:t>
            </a:r>
            <a:r>
              <a:rPr lang="en-US" sz="2000" dirty="0" smtClean="0">
                <a:latin typeface="Calibri" pitchFamily="34" charset="0"/>
              </a:rPr>
              <a:t>show regions </a:t>
            </a:r>
            <a:endParaRPr lang="en-US" sz="2000" dirty="0">
              <a:latin typeface="Calibri" pitchFamily="34" charset="0"/>
            </a:endParaRPr>
          </a:p>
          <a:p>
            <a:pPr algn="ctr">
              <a:lnSpc>
                <a:spcPct val="80000"/>
              </a:lnSpc>
            </a:pPr>
            <a:r>
              <a:rPr lang="en-US" sz="2000" dirty="0">
                <a:latin typeface="Calibri" pitchFamily="34" charset="0"/>
              </a:rPr>
              <a:t>where DA release </a:t>
            </a:r>
            <a:r>
              <a:rPr lang="en-US" sz="2000" dirty="0" smtClean="0">
                <a:latin typeface="Calibri" pitchFamily="34" charset="0"/>
              </a:rPr>
              <a:t>is </a:t>
            </a:r>
            <a:r>
              <a:rPr lang="en-US" sz="2000" dirty="0">
                <a:latin typeface="Calibri" pitchFamily="34" charset="0"/>
              </a:rPr>
              <a:t>related to craving.</a:t>
            </a:r>
          </a:p>
        </p:txBody>
      </p:sp>
      <p:sp>
        <p:nvSpPr>
          <p:cNvPr id="26645" name="Rectangle 21"/>
          <p:cNvSpPr>
            <a:spLocks noChangeArrowheads="1"/>
          </p:cNvSpPr>
          <p:nvPr/>
        </p:nvSpPr>
        <p:spPr bwMode="auto">
          <a:xfrm>
            <a:off x="533400" y="4953000"/>
            <a:ext cx="42672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lnSpc>
                <a:spcPct val="80000"/>
              </a:lnSpc>
            </a:pPr>
            <a:r>
              <a:rPr lang="en-US" dirty="0">
                <a:latin typeface="Calibri" pitchFamily="34" charset="0"/>
              </a:rPr>
              <a:t>Participants who craved the most had the </a:t>
            </a:r>
            <a:br>
              <a:rPr lang="en-US" dirty="0">
                <a:latin typeface="Calibri" pitchFamily="34" charset="0"/>
              </a:rPr>
            </a:br>
            <a:r>
              <a:rPr lang="en-US" dirty="0">
                <a:latin typeface="Calibri" pitchFamily="34" charset="0"/>
              </a:rPr>
              <a:t>most DA release</a:t>
            </a:r>
          </a:p>
          <a:p>
            <a:pPr algn="ctr">
              <a:lnSpc>
                <a:spcPct val="80000"/>
              </a:lnSpc>
            </a:pPr>
            <a:r>
              <a:rPr lang="en-US" dirty="0">
                <a:latin typeface="Calibri" pitchFamily="34" charset="0"/>
              </a:rPr>
              <a:t> </a:t>
            </a:r>
          </a:p>
        </p:txBody>
      </p:sp>
      <p:sp>
        <p:nvSpPr>
          <p:cNvPr id="26646" name="Text Box 22"/>
          <p:cNvSpPr txBox="1">
            <a:spLocks noChangeArrowheads="1"/>
          </p:cNvSpPr>
          <p:nvPr/>
        </p:nvSpPr>
        <p:spPr bwMode="auto">
          <a:xfrm>
            <a:off x="2803525" y="2093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74638"/>
            <a:ext cx="9144000" cy="1143000"/>
          </a:xfrm>
        </p:spPr>
        <p:txBody>
          <a:bodyPr/>
          <a:lstStyle/>
          <a:p>
            <a:pPr eaLnBrk="1" hangingPunct="1"/>
            <a:r>
              <a:rPr lang="en-US" sz="3200" b="1" i="1" dirty="0" smtClean="0">
                <a:solidFill>
                  <a:srgbClr val="4E4EC6"/>
                </a:solidFill>
                <a:latin typeface="Calibri" pitchFamily="34" charset="0"/>
                <a:ea typeface="ＭＳ Ｐゴシック" pitchFamily="34" charset="-128"/>
              </a:rPr>
              <a:t>Smoking-Induces Dopamine Release in Striatum</a:t>
            </a:r>
          </a:p>
        </p:txBody>
      </p:sp>
      <p:sp>
        <p:nvSpPr>
          <p:cNvPr id="24579" name="Text Box 3"/>
          <p:cNvSpPr txBox="1">
            <a:spLocks noChangeArrowheads="1"/>
          </p:cNvSpPr>
          <p:nvPr/>
        </p:nvSpPr>
        <p:spPr bwMode="auto">
          <a:xfrm>
            <a:off x="3886200" y="5791200"/>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i="1">
                <a:latin typeface="Calibri" pitchFamily="34" charset="0"/>
              </a:rPr>
              <a:t>A.M. Brody et al. Am J. Psychiatry, 2004 </a:t>
            </a:r>
          </a:p>
        </p:txBody>
      </p:sp>
      <p:sp>
        <p:nvSpPr>
          <p:cNvPr id="24580" name="Rectangle 4"/>
          <p:cNvSpPr>
            <a:spLocks noChangeArrowheads="1"/>
          </p:cNvSpPr>
          <p:nvPr/>
        </p:nvSpPr>
        <p:spPr bwMode="auto">
          <a:xfrm>
            <a:off x="914400" y="2117725"/>
            <a:ext cx="3927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000">
                <a:solidFill>
                  <a:schemeClr val="bg1"/>
                </a:solidFill>
                <a:latin typeface="Arial Rounded MT Bold" pitchFamily="34" charset="0"/>
              </a:rPr>
              <a:t>[C-11]Raclopride Binding to</a:t>
            </a:r>
            <a:br>
              <a:rPr lang="en-US" sz="2000">
                <a:solidFill>
                  <a:schemeClr val="bg1"/>
                </a:solidFill>
                <a:latin typeface="Arial Rounded MT Bold" pitchFamily="34" charset="0"/>
              </a:rPr>
            </a:br>
            <a:r>
              <a:rPr lang="en-US" sz="2000">
                <a:solidFill>
                  <a:schemeClr val="bg1"/>
                </a:solidFill>
                <a:latin typeface="Arial Rounded MT Bold" pitchFamily="34" charset="0"/>
              </a:rPr>
              <a:t>D2/D3  Dopamine Receptors</a:t>
            </a:r>
          </a:p>
        </p:txBody>
      </p:sp>
      <p:sp>
        <p:nvSpPr>
          <p:cNvPr id="24581" name="Text Box 7"/>
          <p:cNvSpPr txBox="1">
            <a:spLocks noChangeArrowheads="1"/>
          </p:cNvSpPr>
          <p:nvPr/>
        </p:nvSpPr>
        <p:spPr bwMode="auto">
          <a:xfrm>
            <a:off x="5181600" y="1371600"/>
            <a:ext cx="29718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95000"/>
              </a:lnSpc>
              <a:spcBef>
                <a:spcPct val="50000"/>
              </a:spcBef>
            </a:pPr>
            <a:r>
              <a:rPr lang="en-US" sz="2400">
                <a:latin typeface="Calibri" pitchFamily="34" charset="0"/>
              </a:rPr>
              <a:t>∆</a:t>
            </a:r>
            <a:r>
              <a:rPr lang="en-US" sz="2000">
                <a:latin typeface="Calibri" pitchFamily="34" charset="0"/>
              </a:rPr>
              <a:t> Binding Potential in Ventral Striatum</a:t>
            </a:r>
          </a:p>
        </p:txBody>
      </p:sp>
      <p:sp>
        <p:nvSpPr>
          <p:cNvPr id="24582" name="Rectangle 10"/>
          <p:cNvSpPr>
            <a:spLocks noChangeArrowheads="1"/>
          </p:cNvSpPr>
          <p:nvPr/>
        </p:nvSpPr>
        <p:spPr bwMode="auto">
          <a:xfrm>
            <a:off x="5314950" y="2038350"/>
            <a:ext cx="2667000" cy="2590800"/>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24583" name="Group 11"/>
          <p:cNvGrpSpPr>
            <a:grpSpLocks/>
          </p:cNvGrpSpPr>
          <p:nvPr/>
        </p:nvGrpSpPr>
        <p:grpSpPr bwMode="auto">
          <a:xfrm>
            <a:off x="6076950" y="2343150"/>
            <a:ext cx="366713" cy="819150"/>
            <a:chOff x="4368" y="1578"/>
            <a:chExt cx="168" cy="435"/>
          </a:xfrm>
        </p:grpSpPr>
        <p:sp>
          <p:nvSpPr>
            <p:cNvPr id="24628" name="AutoShape 12"/>
            <p:cNvSpPr>
              <a:spLocks noChangeArrowheads="1"/>
            </p:cNvSpPr>
            <p:nvPr/>
          </p:nvSpPr>
          <p:spPr bwMode="auto">
            <a:xfrm>
              <a:off x="4368" y="1578"/>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sp>
          <p:nvSpPr>
            <p:cNvPr id="24629" name="AutoShape 13"/>
            <p:cNvSpPr>
              <a:spLocks noChangeArrowheads="1"/>
            </p:cNvSpPr>
            <p:nvPr/>
          </p:nvSpPr>
          <p:spPr bwMode="auto">
            <a:xfrm>
              <a:off x="4479" y="1596"/>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sp>
          <p:nvSpPr>
            <p:cNvPr id="24630" name="AutoShape 14"/>
            <p:cNvSpPr>
              <a:spLocks noChangeArrowheads="1"/>
            </p:cNvSpPr>
            <p:nvPr/>
          </p:nvSpPr>
          <p:spPr bwMode="auto">
            <a:xfrm>
              <a:off x="4422" y="1641"/>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sp>
          <p:nvSpPr>
            <p:cNvPr id="24631" name="AutoShape 15"/>
            <p:cNvSpPr>
              <a:spLocks noChangeArrowheads="1"/>
            </p:cNvSpPr>
            <p:nvPr/>
          </p:nvSpPr>
          <p:spPr bwMode="auto">
            <a:xfrm>
              <a:off x="4479" y="1704"/>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sp>
          <p:nvSpPr>
            <p:cNvPr id="24632" name="AutoShape 16"/>
            <p:cNvSpPr>
              <a:spLocks noChangeArrowheads="1"/>
            </p:cNvSpPr>
            <p:nvPr/>
          </p:nvSpPr>
          <p:spPr bwMode="auto">
            <a:xfrm>
              <a:off x="4368" y="1731"/>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sp>
          <p:nvSpPr>
            <p:cNvPr id="24633" name="AutoShape 17"/>
            <p:cNvSpPr>
              <a:spLocks noChangeArrowheads="1"/>
            </p:cNvSpPr>
            <p:nvPr/>
          </p:nvSpPr>
          <p:spPr bwMode="auto">
            <a:xfrm>
              <a:off x="4374" y="1827"/>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sp>
          <p:nvSpPr>
            <p:cNvPr id="24634" name="AutoShape 18"/>
            <p:cNvSpPr>
              <a:spLocks noChangeArrowheads="1"/>
            </p:cNvSpPr>
            <p:nvPr/>
          </p:nvSpPr>
          <p:spPr bwMode="auto">
            <a:xfrm>
              <a:off x="4476" y="1794"/>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sp>
          <p:nvSpPr>
            <p:cNvPr id="24635" name="AutoShape 19"/>
            <p:cNvSpPr>
              <a:spLocks noChangeArrowheads="1"/>
            </p:cNvSpPr>
            <p:nvPr/>
          </p:nvSpPr>
          <p:spPr bwMode="auto">
            <a:xfrm>
              <a:off x="4476" y="1890"/>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sp>
          <p:nvSpPr>
            <p:cNvPr id="24636" name="AutoShape 20"/>
            <p:cNvSpPr>
              <a:spLocks noChangeArrowheads="1"/>
            </p:cNvSpPr>
            <p:nvPr/>
          </p:nvSpPr>
          <p:spPr bwMode="auto">
            <a:xfrm>
              <a:off x="4374" y="1917"/>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sp>
          <p:nvSpPr>
            <p:cNvPr id="24637" name="AutoShape 21"/>
            <p:cNvSpPr>
              <a:spLocks noChangeArrowheads="1"/>
            </p:cNvSpPr>
            <p:nvPr/>
          </p:nvSpPr>
          <p:spPr bwMode="auto">
            <a:xfrm>
              <a:off x="4428" y="1959"/>
              <a:ext cx="57" cy="54"/>
            </a:xfrm>
            <a:prstGeom prst="diamond">
              <a:avLst/>
            </a:prstGeom>
            <a:solidFill>
              <a:schemeClr val="accent2"/>
            </a:solidFill>
            <a:ln w="9525">
              <a:solidFill>
                <a:schemeClr val="accent2"/>
              </a:solidFill>
              <a:miter lim="800000"/>
              <a:headEnd/>
              <a:tailEnd/>
            </a:ln>
          </p:spPr>
          <p:txBody>
            <a:bodyPr wrap="none" anchor="ctr"/>
            <a:lstStyle/>
            <a:p>
              <a:endParaRPr lang="en-US"/>
            </a:p>
          </p:txBody>
        </p:sp>
      </p:grpSp>
      <p:grpSp>
        <p:nvGrpSpPr>
          <p:cNvPr id="24584" name="Group 22"/>
          <p:cNvGrpSpPr>
            <a:grpSpLocks/>
          </p:cNvGrpSpPr>
          <p:nvPr/>
        </p:nvGrpSpPr>
        <p:grpSpPr bwMode="auto">
          <a:xfrm>
            <a:off x="7143750" y="2495550"/>
            <a:ext cx="381000" cy="1900238"/>
            <a:chOff x="5127" y="1692"/>
            <a:chExt cx="177" cy="1137"/>
          </a:xfrm>
        </p:grpSpPr>
        <p:sp>
          <p:nvSpPr>
            <p:cNvPr id="24618" name="AutoShape 23"/>
            <p:cNvSpPr>
              <a:spLocks noChangeArrowheads="1"/>
            </p:cNvSpPr>
            <p:nvPr/>
          </p:nvSpPr>
          <p:spPr bwMode="auto">
            <a:xfrm>
              <a:off x="5199" y="1692"/>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sp>
          <p:nvSpPr>
            <p:cNvPr id="24619" name="AutoShape 24"/>
            <p:cNvSpPr>
              <a:spLocks noChangeArrowheads="1"/>
            </p:cNvSpPr>
            <p:nvPr/>
          </p:nvSpPr>
          <p:spPr bwMode="auto">
            <a:xfrm>
              <a:off x="5127" y="1782"/>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sp>
          <p:nvSpPr>
            <p:cNvPr id="24620" name="AutoShape 25"/>
            <p:cNvSpPr>
              <a:spLocks noChangeArrowheads="1"/>
            </p:cNvSpPr>
            <p:nvPr/>
          </p:nvSpPr>
          <p:spPr bwMode="auto">
            <a:xfrm>
              <a:off x="5193" y="1818"/>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sp>
          <p:nvSpPr>
            <p:cNvPr id="24621" name="AutoShape 26"/>
            <p:cNvSpPr>
              <a:spLocks noChangeArrowheads="1"/>
            </p:cNvSpPr>
            <p:nvPr/>
          </p:nvSpPr>
          <p:spPr bwMode="auto">
            <a:xfrm>
              <a:off x="5244" y="1764"/>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sp>
          <p:nvSpPr>
            <p:cNvPr id="24622" name="AutoShape 27"/>
            <p:cNvSpPr>
              <a:spLocks noChangeArrowheads="1"/>
            </p:cNvSpPr>
            <p:nvPr/>
          </p:nvSpPr>
          <p:spPr bwMode="auto">
            <a:xfrm>
              <a:off x="5196" y="1953"/>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sp>
          <p:nvSpPr>
            <p:cNvPr id="24623" name="AutoShape 28"/>
            <p:cNvSpPr>
              <a:spLocks noChangeArrowheads="1"/>
            </p:cNvSpPr>
            <p:nvPr/>
          </p:nvSpPr>
          <p:spPr bwMode="auto">
            <a:xfrm>
              <a:off x="5148" y="2037"/>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sp>
          <p:nvSpPr>
            <p:cNvPr id="24624" name="AutoShape 29"/>
            <p:cNvSpPr>
              <a:spLocks noChangeArrowheads="1"/>
            </p:cNvSpPr>
            <p:nvPr/>
          </p:nvSpPr>
          <p:spPr bwMode="auto">
            <a:xfrm>
              <a:off x="5247" y="2103"/>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sp>
          <p:nvSpPr>
            <p:cNvPr id="24625" name="AutoShape 30"/>
            <p:cNvSpPr>
              <a:spLocks noChangeArrowheads="1"/>
            </p:cNvSpPr>
            <p:nvPr/>
          </p:nvSpPr>
          <p:spPr bwMode="auto">
            <a:xfrm>
              <a:off x="5139" y="2196"/>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sp>
          <p:nvSpPr>
            <p:cNvPr id="24626" name="AutoShape 31"/>
            <p:cNvSpPr>
              <a:spLocks noChangeArrowheads="1"/>
            </p:cNvSpPr>
            <p:nvPr/>
          </p:nvSpPr>
          <p:spPr bwMode="auto">
            <a:xfrm>
              <a:off x="5196" y="2502"/>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sp>
          <p:nvSpPr>
            <p:cNvPr id="24627" name="AutoShape 32"/>
            <p:cNvSpPr>
              <a:spLocks noChangeArrowheads="1"/>
            </p:cNvSpPr>
            <p:nvPr/>
          </p:nvSpPr>
          <p:spPr bwMode="auto">
            <a:xfrm>
              <a:off x="5196" y="2775"/>
              <a:ext cx="57" cy="54"/>
            </a:xfrm>
            <a:prstGeom prst="diamond">
              <a:avLst/>
            </a:prstGeom>
            <a:solidFill>
              <a:srgbClr val="FF0066"/>
            </a:solidFill>
            <a:ln w="9525">
              <a:solidFill>
                <a:srgbClr val="CC0000"/>
              </a:solidFill>
              <a:miter lim="800000"/>
              <a:headEnd/>
              <a:tailEnd/>
            </a:ln>
          </p:spPr>
          <p:txBody>
            <a:bodyPr wrap="none" anchor="ctr"/>
            <a:lstStyle/>
            <a:p>
              <a:endParaRPr lang="en-US"/>
            </a:p>
          </p:txBody>
        </p:sp>
      </p:grpSp>
      <p:grpSp>
        <p:nvGrpSpPr>
          <p:cNvPr id="24585" name="Group 33"/>
          <p:cNvGrpSpPr>
            <a:grpSpLocks/>
          </p:cNvGrpSpPr>
          <p:nvPr/>
        </p:nvGrpSpPr>
        <p:grpSpPr bwMode="auto">
          <a:xfrm>
            <a:off x="5848350" y="2190750"/>
            <a:ext cx="1981200" cy="2343150"/>
            <a:chOff x="4080" y="1473"/>
            <a:chExt cx="1488" cy="1437"/>
          </a:xfrm>
        </p:grpSpPr>
        <p:sp>
          <p:nvSpPr>
            <p:cNvPr id="24611" name="Line 34"/>
            <p:cNvSpPr>
              <a:spLocks noChangeShapeType="1"/>
            </p:cNvSpPr>
            <p:nvPr/>
          </p:nvSpPr>
          <p:spPr bwMode="auto">
            <a:xfrm>
              <a:off x="4080" y="1473"/>
              <a:ext cx="1488" cy="0"/>
            </a:xfrm>
            <a:prstGeom prst="line">
              <a:avLst/>
            </a:prstGeom>
            <a:noFill/>
            <a:ln w="9525">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612" name="Line 35"/>
            <p:cNvSpPr>
              <a:spLocks noChangeShapeType="1"/>
            </p:cNvSpPr>
            <p:nvPr/>
          </p:nvSpPr>
          <p:spPr bwMode="auto">
            <a:xfrm>
              <a:off x="4080" y="1710"/>
              <a:ext cx="1488" cy="0"/>
            </a:xfrm>
            <a:prstGeom prst="line">
              <a:avLst/>
            </a:prstGeom>
            <a:noFill/>
            <a:ln w="9525">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613" name="Line 36"/>
            <p:cNvSpPr>
              <a:spLocks noChangeShapeType="1"/>
            </p:cNvSpPr>
            <p:nvPr/>
          </p:nvSpPr>
          <p:spPr bwMode="auto">
            <a:xfrm>
              <a:off x="4080" y="1944"/>
              <a:ext cx="1488" cy="0"/>
            </a:xfrm>
            <a:prstGeom prst="line">
              <a:avLst/>
            </a:prstGeom>
            <a:noFill/>
            <a:ln w="9525">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614" name="Line 37"/>
            <p:cNvSpPr>
              <a:spLocks noChangeShapeType="1"/>
            </p:cNvSpPr>
            <p:nvPr/>
          </p:nvSpPr>
          <p:spPr bwMode="auto">
            <a:xfrm>
              <a:off x="4080" y="2184"/>
              <a:ext cx="1488" cy="0"/>
            </a:xfrm>
            <a:prstGeom prst="line">
              <a:avLst/>
            </a:prstGeom>
            <a:noFill/>
            <a:ln w="9525">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615" name="Line 38"/>
            <p:cNvSpPr>
              <a:spLocks noChangeShapeType="1"/>
            </p:cNvSpPr>
            <p:nvPr/>
          </p:nvSpPr>
          <p:spPr bwMode="auto">
            <a:xfrm>
              <a:off x="4080" y="2427"/>
              <a:ext cx="1488" cy="0"/>
            </a:xfrm>
            <a:prstGeom prst="line">
              <a:avLst/>
            </a:prstGeom>
            <a:noFill/>
            <a:ln w="9525">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616" name="Line 39"/>
            <p:cNvSpPr>
              <a:spLocks noChangeShapeType="1"/>
            </p:cNvSpPr>
            <p:nvPr/>
          </p:nvSpPr>
          <p:spPr bwMode="auto">
            <a:xfrm>
              <a:off x="4080" y="2667"/>
              <a:ext cx="1488" cy="0"/>
            </a:xfrm>
            <a:prstGeom prst="line">
              <a:avLst/>
            </a:prstGeom>
            <a:noFill/>
            <a:ln w="9525">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4617" name="Line 40"/>
            <p:cNvSpPr>
              <a:spLocks noChangeShapeType="1"/>
            </p:cNvSpPr>
            <p:nvPr/>
          </p:nvSpPr>
          <p:spPr bwMode="auto">
            <a:xfrm>
              <a:off x="4080" y="2910"/>
              <a:ext cx="1488" cy="0"/>
            </a:xfrm>
            <a:prstGeom prst="line">
              <a:avLst/>
            </a:prstGeom>
            <a:noFill/>
            <a:ln w="9525">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586" name="Text Box 41"/>
          <p:cNvSpPr txBox="1">
            <a:spLocks noChangeArrowheads="1"/>
          </p:cNvSpPr>
          <p:nvPr/>
        </p:nvSpPr>
        <p:spPr bwMode="auto">
          <a:xfrm>
            <a:off x="5338763" y="2062163"/>
            <a:ext cx="452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a:latin typeface="Arial Rounded MT Bold" pitchFamily="34" charset="0"/>
              </a:rPr>
              <a:t>0.5</a:t>
            </a:r>
          </a:p>
        </p:txBody>
      </p:sp>
      <p:sp>
        <p:nvSpPr>
          <p:cNvPr id="24587" name="Text Box 42"/>
          <p:cNvSpPr txBox="1">
            <a:spLocks noChangeArrowheads="1"/>
          </p:cNvSpPr>
          <p:nvPr/>
        </p:nvSpPr>
        <p:spPr bwMode="auto">
          <a:xfrm>
            <a:off x="5357813" y="2433638"/>
            <a:ext cx="452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a:latin typeface="Arial Rounded MT Bold" pitchFamily="34" charset="0"/>
              </a:rPr>
              <a:t>0.0</a:t>
            </a:r>
          </a:p>
        </p:txBody>
      </p:sp>
      <p:sp>
        <p:nvSpPr>
          <p:cNvPr id="24588" name="Text Box 43"/>
          <p:cNvSpPr txBox="1">
            <a:spLocks noChangeArrowheads="1"/>
          </p:cNvSpPr>
          <p:nvPr/>
        </p:nvSpPr>
        <p:spPr bwMode="auto">
          <a:xfrm>
            <a:off x="5314950" y="2820988"/>
            <a:ext cx="51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a:latin typeface="Arial Rounded MT Bold" pitchFamily="34" charset="0"/>
              </a:rPr>
              <a:t>-0.5</a:t>
            </a:r>
          </a:p>
        </p:txBody>
      </p:sp>
      <p:sp>
        <p:nvSpPr>
          <p:cNvPr id="24589" name="Text Box 44"/>
          <p:cNvSpPr txBox="1">
            <a:spLocks noChangeArrowheads="1"/>
          </p:cNvSpPr>
          <p:nvPr/>
        </p:nvSpPr>
        <p:spPr bwMode="auto">
          <a:xfrm>
            <a:off x="5324475" y="3195638"/>
            <a:ext cx="51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a:latin typeface="Arial Rounded MT Bold" pitchFamily="34" charset="0"/>
              </a:rPr>
              <a:t>-1.0</a:t>
            </a:r>
          </a:p>
        </p:txBody>
      </p:sp>
      <p:sp>
        <p:nvSpPr>
          <p:cNvPr id="24590" name="Text Box 45"/>
          <p:cNvSpPr txBox="1">
            <a:spLocks noChangeArrowheads="1"/>
          </p:cNvSpPr>
          <p:nvPr/>
        </p:nvSpPr>
        <p:spPr bwMode="auto">
          <a:xfrm>
            <a:off x="5343525" y="3595688"/>
            <a:ext cx="51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a:latin typeface="Arial Rounded MT Bold" pitchFamily="34" charset="0"/>
              </a:rPr>
              <a:t>-1.5</a:t>
            </a:r>
          </a:p>
        </p:txBody>
      </p:sp>
      <p:sp>
        <p:nvSpPr>
          <p:cNvPr id="24591" name="Text Box 46"/>
          <p:cNvSpPr txBox="1">
            <a:spLocks noChangeArrowheads="1"/>
          </p:cNvSpPr>
          <p:nvPr/>
        </p:nvSpPr>
        <p:spPr bwMode="auto">
          <a:xfrm>
            <a:off x="5372100" y="3976688"/>
            <a:ext cx="51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a:latin typeface="Arial Rounded MT Bold" pitchFamily="34" charset="0"/>
              </a:rPr>
              <a:t>-2.0</a:t>
            </a:r>
          </a:p>
        </p:txBody>
      </p:sp>
      <p:sp>
        <p:nvSpPr>
          <p:cNvPr id="24592" name="Text Box 47"/>
          <p:cNvSpPr txBox="1">
            <a:spLocks noChangeArrowheads="1"/>
          </p:cNvSpPr>
          <p:nvPr/>
        </p:nvSpPr>
        <p:spPr bwMode="auto">
          <a:xfrm>
            <a:off x="5386388" y="4367213"/>
            <a:ext cx="51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a:latin typeface="Arial Rounded MT Bold" pitchFamily="34" charset="0"/>
              </a:rPr>
              <a:t>-2.5</a:t>
            </a:r>
          </a:p>
        </p:txBody>
      </p:sp>
      <p:pic>
        <p:nvPicPr>
          <p:cNvPr id="24593"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63" y="1843088"/>
            <a:ext cx="1649412"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75" y="1828800"/>
            <a:ext cx="16494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535238" y="3592513"/>
            <a:ext cx="3508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Rectangle 52"/>
          <p:cNvSpPr>
            <a:spLocks noChangeArrowheads="1"/>
          </p:cNvSpPr>
          <p:nvPr/>
        </p:nvSpPr>
        <p:spPr bwMode="auto">
          <a:xfrm rot="5400000">
            <a:off x="2936875" y="3810000"/>
            <a:ext cx="15240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97" name="Line 53"/>
          <p:cNvSpPr>
            <a:spLocks noChangeShapeType="1"/>
          </p:cNvSpPr>
          <p:nvPr/>
        </p:nvSpPr>
        <p:spPr bwMode="auto">
          <a:xfrm rot="5400000" flipV="1">
            <a:off x="1908175" y="4248150"/>
            <a:ext cx="38100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8" name="Line 54"/>
          <p:cNvSpPr>
            <a:spLocks noChangeShapeType="1"/>
          </p:cNvSpPr>
          <p:nvPr/>
        </p:nvSpPr>
        <p:spPr bwMode="auto">
          <a:xfrm rot="5400000" flipV="1">
            <a:off x="3175000" y="4267200"/>
            <a:ext cx="38100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9" name="Rectangle 56"/>
          <p:cNvSpPr>
            <a:spLocks noChangeArrowheads="1"/>
          </p:cNvSpPr>
          <p:nvPr/>
        </p:nvSpPr>
        <p:spPr bwMode="auto">
          <a:xfrm>
            <a:off x="2784475" y="1828800"/>
            <a:ext cx="171450" cy="213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600" name="Text Box 58"/>
          <p:cNvSpPr txBox="1">
            <a:spLocks noChangeArrowheads="1"/>
          </p:cNvSpPr>
          <p:nvPr/>
        </p:nvSpPr>
        <p:spPr bwMode="auto">
          <a:xfrm>
            <a:off x="1471613" y="3733800"/>
            <a:ext cx="101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2000">
                <a:latin typeface="Arial Rounded MT Bold" pitchFamily="34" charset="0"/>
              </a:rPr>
              <a:t>Before</a:t>
            </a:r>
          </a:p>
        </p:txBody>
      </p:sp>
      <p:sp>
        <p:nvSpPr>
          <p:cNvPr id="24601" name="Text Box 59"/>
          <p:cNvSpPr txBox="1">
            <a:spLocks noChangeArrowheads="1"/>
          </p:cNvSpPr>
          <p:nvPr/>
        </p:nvSpPr>
        <p:spPr bwMode="auto">
          <a:xfrm>
            <a:off x="331787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2000">
                <a:latin typeface="Arial Rounded MT Bold" pitchFamily="34" charset="0"/>
              </a:rPr>
              <a:t>After</a:t>
            </a:r>
          </a:p>
        </p:txBody>
      </p:sp>
      <p:sp>
        <p:nvSpPr>
          <p:cNvPr id="24602" name="Text Box 60"/>
          <p:cNvSpPr txBox="1">
            <a:spLocks noChangeArrowheads="1"/>
          </p:cNvSpPr>
          <p:nvPr/>
        </p:nvSpPr>
        <p:spPr bwMode="auto">
          <a:xfrm>
            <a:off x="2736850" y="4403725"/>
            <a:ext cx="12573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lnSpc>
                <a:spcPct val="85000"/>
              </a:lnSpc>
            </a:pPr>
            <a:r>
              <a:rPr lang="en-US" sz="1400">
                <a:latin typeface="Calibri" pitchFamily="34" charset="0"/>
              </a:rPr>
              <a:t>1.5 x10</a:t>
            </a:r>
            <a:r>
              <a:rPr lang="en-US" sz="1400" baseline="30000">
                <a:latin typeface="Calibri" pitchFamily="34" charset="0"/>
              </a:rPr>
              <a:t>-4</a:t>
            </a:r>
          </a:p>
        </p:txBody>
      </p:sp>
      <p:sp>
        <p:nvSpPr>
          <p:cNvPr id="24603" name="Text Box 61"/>
          <p:cNvSpPr txBox="1">
            <a:spLocks noChangeArrowheads="1"/>
          </p:cNvSpPr>
          <p:nvPr/>
        </p:nvSpPr>
        <p:spPr bwMode="auto">
          <a:xfrm>
            <a:off x="1260475" y="4038600"/>
            <a:ext cx="881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1600">
                <a:latin typeface="Calibri" pitchFamily="34" charset="0"/>
              </a:rPr>
              <a:t>Bq/ml</a:t>
            </a:r>
          </a:p>
        </p:txBody>
      </p:sp>
      <p:sp>
        <p:nvSpPr>
          <p:cNvPr id="24604" name="Text Box 62"/>
          <p:cNvSpPr txBox="1">
            <a:spLocks noChangeArrowheads="1"/>
          </p:cNvSpPr>
          <p:nvPr/>
        </p:nvSpPr>
        <p:spPr bwMode="auto">
          <a:xfrm>
            <a:off x="4027488" y="6030913"/>
            <a:ext cx="471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r>
              <a:rPr lang="en-US" i="1">
                <a:latin typeface="Calibri" pitchFamily="34" charset="0"/>
              </a:rPr>
              <a:t>D.J. Scott et al. Neuropsychopharmacology, 2007</a:t>
            </a:r>
          </a:p>
        </p:txBody>
      </p:sp>
      <p:sp>
        <p:nvSpPr>
          <p:cNvPr id="24605" name="Text Box 63"/>
          <p:cNvSpPr txBox="1">
            <a:spLocks noChangeArrowheads="1"/>
          </p:cNvSpPr>
          <p:nvPr/>
        </p:nvSpPr>
        <p:spPr bwMode="auto">
          <a:xfrm flipV="1">
            <a:off x="1708150" y="439102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1400">
                <a:latin typeface="Calibri" pitchFamily="34" charset="0"/>
              </a:rPr>
              <a:t>0</a:t>
            </a:r>
            <a:endParaRPr lang="en-US" sz="1400" baseline="30000">
              <a:latin typeface="Calibri" pitchFamily="34" charset="0"/>
            </a:endParaRPr>
          </a:p>
        </p:txBody>
      </p:sp>
      <p:pic>
        <p:nvPicPr>
          <p:cNvPr id="24606" name="Picture 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5" y="1828800"/>
            <a:ext cx="1649413"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7" name="Text Box 71"/>
          <p:cNvSpPr txBox="1">
            <a:spLocks noChangeArrowheads="1"/>
          </p:cNvSpPr>
          <p:nvPr/>
        </p:nvSpPr>
        <p:spPr bwMode="auto">
          <a:xfrm>
            <a:off x="5695950" y="462915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400">
                <a:latin typeface="Calibri" pitchFamily="34" charset="0"/>
              </a:rPr>
              <a:t>No-Smoking</a:t>
            </a:r>
          </a:p>
        </p:txBody>
      </p:sp>
      <p:sp>
        <p:nvSpPr>
          <p:cNvPr id="24608" name="Text Box 72"/>
          <p:cNvSpPr txBox="1">
            <a:spLocks noChangeArrowheads="1"/>
          </p:cNvSpPr>
          <p:nvPr/>
        </p:nvSpPr>
        <p:spPr bwMode="auto">
          <a:xfrm>
            <a:off x="6991350" y="46291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400">
                <a:latin typeface="Calibri" pitchFamily="34" charset="0"/>
              </a:rPr>
              <a:t>Smoking</a:t>
            </a:r>
          </a:p>
        </p:txBody>
      </p:sp>
      <p:sp>
        <p:nvSpPr>
          <p:cNvPr id="24609" name="Text Box 73"/>
          <p:cNvSpPr txBox="1">
            <a:spLocks noChangeArrowheads="1"/>
          </p:cNvSpPr>
          <p:nvPr/>
        </p:nvSpPr>
        <p:spPr bwMode="auto">
          <a:xfrm>
            <a:off x="2159000" y="2093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solidFill>
                <a:srgbClr val="3333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i="1" dirty="0">
                <a:solidFill>
                  <a:schemeClr val="accent2"/>
                </a:solidFill>
                <a:latin typeface="Calibri" pitchFamily="34" charset="0"/>
              </a:rPr>
              <a:t>Goals in Clinical </a:t>
            </a:r>
            <a:r>
              <a:rPr lang="en-US" sz="4000" b="1" i="1" dirty="0" smtClean="0">
                <a:solidFill>
                  <a:schemeClr val="accent2"/>
                </a:solidFill>
                <a:latin typeface="Calibri" pitchFamily="34" charset="0"/>
              </a:rPr>
              <a:t>Practice</a:t>
            </a:r>
            <a:endParaRPr lang="en-US" sz="4000" b="1" i="1" dirty="0">
              <a:solidFill>
                <a:schemeClr val="accent2"/>
              </a:solidFill>
              <a:latin typeface="Calibri" pitchFamily="34" charset="0"/>
            </a:endParaRPr>
          </a:p>
        </p:txBody>
      </p:sp>
      <p:pic>
        <p:nvPicPr>
          <p:cNvPr id="8601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1999" y="40386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133600" y="1295400"/>
            <a:ext cx="6248400" cy="3200400"/>
          </a:xfrm>
        </p:spPr>
        <p:txBody>
          <a:bodyPr/>
          <a:lstStyle/>
          <a:p>
            <a:pPr>
              <a:buFont typeface="Arial" pitchFamily="34" charset="0"/>
              <a:buChar char="•"/>
            </a:pPr>
            <a:r>
              <a:rPr lang="en-US" sz="2800" dirty="0" smtClean="0">
                <a:solidFill>
                  <a:schemeClr val="tx2"/>
                </a:solidFill>
                <a:latin typeface="Calibri" pitchFamily="34" charset="0"/>
              </a:rPr>
              <a:t>Treatment engagement  </a:t>
            </a:r>
          </a:p>
          <a:p>
            <a:pPr>
              <a:buFont typeface="Arial" pitchFamily="34" charset="0"/>
              <a:buChar char="•"/>
            </a:pPr>
            <a:r>
              <a:rPr lang="en-US" sz="2800" dirty="0" smtClean="0">
                <a:solidFill>
                  <a:schemeClr val="tx2"/>
                </a:solidFill>
                <a:latin typeface="Calibri" pitchFamily="34" charset="0"/>
              </a:rPr>
              <a:t>Self-awareness</a:t>
            </a:r>
          </a:p>
          <a:p>
            <a:pPr>
              <a:buFont typeface="Arial" pitchFamily="34" charset="0"/>
              <a:buChar char="•"/>
            </a:pPr>
            <a:r>
              <a:rPr lang="en-US" sz="2800" dirty="0" smtClean="0">
                <a:solidFill>
                  <a:schemeClr val="tx2"/>
                </a:solidFill>
                <a:latin typeface="Calibri" pitchFamily="34" charset="0"/>
              </a:rPr>
              <a:t>Reduction and management of craving</a:t>
            </a:r>
          </a:p>
          <a:p>
            <a:pPr>
              <a:buFont typeface="Arial" pitchFamily="34" charset="0"/>
              <a:buChar char="•"/>
            </a:pPr>
            <a:r>
              <a:rPr lang="en-US" sz="2800" dirty="0" smtClean="0">
                <a:solidFill>
                  <a:schemeClr val="tx2"/>
                </a:solidFill>
                <a:latin typeface="Calibri" pitchFamily="34" charset="0"/>
              </a:rPr>
              <a:t>Mood regulation</a:t>
            </a:r>
          </a:p>
          <a:p>
            <a:pPr>
              <a:buFont typeface="Arial" pitchFamily="34" charset="0"/>
              <a:buChar char="•"/>
            </a:pPr>
            <a:r>
              <a:rPr lang="en-US" sz="2800" dirty="0" smtClean="0">
                <a:solidFill>
                  <a:schemeClr val="tx2"/>
                </a:solidFill>
                <a:latin typeface="Calibri" pitchFamily="34" charset="0"/>
              </a:rPr>
              <a:t>Improve decision-making </a:t>
            </a:r>
          </a:p>
          <a:p>
            <a:pPr>
              <a:buFont typeface="Arial" pitchFamily="34" charset="0"/>
              <a:buChar char="•"/>
            </a:pPr>
            <a:endParaRPr lang="en-US" sz="2800" dirty="0" smtClean="0">
              <a:solidFill>
                <a:schemeClr val="tx2"/>
              </a:solidFill>
              <a:latin typeface="Calibri" pitchFamily="34" charset="0"/>
            </a:endParaRPr>
          </a:p>
          <a:p>
            <a:pPr marL="0" indent="0" algn="ctr">
              <a:buNone/>
            </a:pPr>
            <a:r>
              <a:rPr lang="en-US" b="1" i="1" dirty="0" smtClean="0">
                <a:solidFill>
                  <a:srgbClr val="4C4CC4"/>
                </a:solidFill>
                <a:latin typeface="Calibri" pitchFamily="34" charset="0"/>
              </a:rPr>
              <a:t>             </a:t>
            </a:r>
          </a:p>
          <a:p>
            <a:pPr marL="0" indent="0" algn="ctr">
              <a:buNone/>
            </a:pPr>
            <a:r>
              <a:rPr lang="en-US" b="1" i="1" dirty="0" smtClean="0">
                <a:solidFill>
                  <a:srgbClr val="4C4CC4"/>
                </a:solidFill>
                <a:latin typeface="Calibri" pitchFamily="34" charset="0"/>
              </a:rPr>
              <a:t> </a:t>
            </a:r>
            <a:r>
              <a:rPr lang="en-US" b="1" i="1" dirty="0" smtClean="0">
                <a:solidFill>
                  <a:srgbClr val="34349E"/>
                </a:solidFill>
                <a:latin typeface="Calibri" pitchFamily="34" charset="0"/>
              </a:rPr>
              <a:t>Brain Integrity and Function </a:t>
            </a:r>
            <a:endParaRPr lang="en-US" b="1" i="1" dirty="0">
              <a:solidFill>
                <a:srgbClr val="34349E"/>
              </a:solidFill>
              <a:latin typeface="Calibri" pitchFamily="34" charset="0"/>
            </a:endParaRPr>
          </a:p>
        </p:txBody>
      </p:sp>
    </p:spTree>
    <p:extLst>
      <p:ext uri="{BB962C8B-B14F-4D97-AF65-F5344CB8AC3E}">
        <p14:creationId xmlns:p14="http://schemas.microsoft.com/office/powerpoint/2010/main" val="1666955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76200" y="228600"/>
            <a:ext cx="8991600" cy="1143000"/>
          </a:xfrm>
        </p:spPr>
        <p:txBody>
          <a:bodyPr/>
          <a:lstStyle/>
          <a:p>
            <a:pPr eaLnBrk="1" hangingPunct="1">
              <a:lnSpc>
                <a:spcPct val="95000"/>
              </a:lnSpc>
            </a:pPr>
            <a:r>
              <a:rPr lang="en-US" sz="3400" b="1" i="1" dirty="0" smtClean="0">
                <a:solidFill>
                  <a:srgbClr val="4E4EC6"/>
                </a:solidFill>
                <a:latin typeface="Calibri" pitchFamily="34" charset="0"/>
                <a:ea typeface="ＭＳ Ｐゴシック" pitchFamily="34" charset="-128"/>
              </a:rPr>
              <a:t>Genetic Control of Smoking-Induced Dopamine</a:t>
            </a:r>
            <a:br>
              <a:rPr lang="en-US" sz="3400" b="1" i="1" dirty="0" smtClean="0">
                <a:solidFill>
                  <a:srgbClr val="4E4EC6"/>
                </a:solidFill>
                <a:latin typeface="Calibri" pitchFamily="34" charset="0"/>
                <a:ea typeface="ＭＳ Ｐゴシック" pitchFamily="34" charset="-128"/>
              </a:rPr>
            </a:br>
            <a:endParaRPr lang="en-US" sz="3400" b="1" i="1" dirty="0" smtClean="0">
              <a:solidFill>
                <a:srgbClr val="4E4EC6"/>
              </a:solidFill>
              <a:latin typeface="Calibri" pitchFamily="34" charset="0"/>
              <a:ea typeface="ＭＳ Ｐゴシック" pitchFamily="34" charset="-128"/>
            </a:endParaRPr>
          </a:p>
        </p:txBody>
      </p:sp>
      <p:sp>
        <p:nvSpPr>
          <p:cNvPr id="25603" name="Text Box 9"/>
          <p:cNvSpPr txBox="1">
            <a:spLocks noChangeArrowheads="1"/>
          </p:cNvSpPr>
          <p:nvPr/>
        </p:nvSpPr>
        <p:spPr bwMode="auto">
          <a:xfrm>
            <a:off x="3048000" y="6248400"/>
            <a:ext cx="577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i="1">
                <a:latin typeface="Calibri" pitchFamily="34" charset="0"/>
              </a:rPr>
              <a:t>A.L. Brody et al. Arch. Gen. Psychiatry, 2006</a:t>
            </a:r>
          </a:p>
        </p:txBody>
      </p:sp>
      <p:grpSp>
        <p:nvGrpSpPr>
          <p:cNvPr id="25604" name="Group 46"/>
          <p:cNvGrpSpPr>
            <a:grpSpLocks/>
          </p:cNvGrpSpPr>
          <p:nvPr/>
        </p:nvGrpSpPr>
        <p:grpSpPr bwMode="auto">
          <a:xfrm>
            <a:off x="1219200" y="914400"/>
            <a:ext cx="6704013" cy="4722813"/>
            <a:chOff x="721" y="678"/>
            <a:chExt cx="4511" cy="3257"/>
          </a:xfrm>
        </p:grpSpPr>
        <p:sp>
          <p:nvSpPr>
            <p:cNvPr id="25607" name="Rectangle 5"/>
            <p:cNvSpPr>
              <a:spLocks noChangeArrowheads="1"/>
            </p:cNvSpPr>
            <p:nvPr/>
          </p:nvSpPr>
          <p:spPr bwMode="auto">
            <a:xfrm>
              <a:off x="1765" y="2717"/>
              <a:ext cx="127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08" name="Text Box 6"/>
            <p:cNvSpPr txBox="1">
              <a:spLocks noChangeArrowheads="1"/>
            </p:cNvSpPr>
            <p:nvPr/>
          </p:nvSpPr>
          <p:spPr bwMode="auto">
            <a:xfrm>
              <a:off x="814" y="917"/>
              <a:ext cx="331"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b="1">
                  <a:latin typeface="Calibri" pitchFamily="34" charset="0"/>
                </a:rPr>
                <a:t>DAT</a:t>
              </a:r>
            </a:p>
            <a:p>
              <a:pPr algn="ctr" eaLnBrk="1" hangingPunct="1"/>
              <a:r>
                <a:rPr lang="en-US" sz="1400" b="1">
                  <a:latin typeface="Calibri" pitchFamily="34" charset="0"/>
                </a:rPr>
                <a:t>9R+</a:t>
              </a:r>
            </a:p>
          </p:txBody>
        </p:sp>
        <p:sp>
          <p:nvSpPr>
            <p:cNvPr id="25609" name="Text Box 7"/>
            <p:cNvSpPr txBox="1">
              <a:spLocks noChangeArrowheads="1"/>
            </p:cNvSpPr>
            <p:nvPr/>
          </p:nvSpPr>
          <p:spPr bwMode="auto">
            <a:xfrm>
              <a:off x="770" y="1887"/>
              <a:ext cx="404"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b="1">
                  <a:latin typeface="Calibri" pitchFamily="34" charset="0"/>
                </a:rPr>
                <a:t>DRD4</a:t>
              </a:r>
            </a:p>
            <a:p>
              <a:pPr algn="ctr" eaLnBrk="1" hangingPunct="1"/>
              <a:r>
                <a:rPr lang="en-US" sz="1400" b="1">
                  <a:latin typeface="Calibri" pitchFamily="34" charset="0"/>
                </a:rPr>
                <a:t>7-</a:t>
              </a:r>
            </a:p>
          </p:txBody>
        </p:sp>
        <p:sp>
          <p:nvSpPr>
            <p:cNvPr id="25610" name="Text Box 8"/>
            <p:cNvSpPr txBox="1">
              <a:spLocks noChangeArrowheads="1"/>
            </p:cNvSpPr>
            <p:nvPr/>
          </p:nvSpPr>
          <p:spPr bwMode="auto">
            <a:xfrm>
              <a:off x="721" y="2854"/>
              <a:ext cx="494"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b="1">
                  <a:latin typeface="Calibri" pitchFamily="34" charset="0"/>
                </a:rPr>
                <a:t>COMT</a:t>
              </a:r>
            </a:p>
            <a:p>
              <a:pPr algn="ctr" eaLnBrk="1" hangingPunct="1"/>
              <a:r>
                <a:rPr lang="en-US" sz="1400" b="1">
                  <a:latin typeface="Calibri" pitchFamily="34" charset="0"/>
                </a:rPr>
                <a:t>Val/Val</a:t>
              </a:r>
            </a:p>
            <a:p>
              <a:pPr algn="ctr" eaLnBrk="1" hangingPunct="1"/>
              <a:endParaRPr lang="en-US" sz="1400" b="1">
                <a:latin typeface="Calibri" pitchFamily="34" charset="0"/>
              </a:endParaRPr>
            </a:p>
          </p:txBody>
        </p:sp>
        <p:sp>
          <p:nvSpPr>
            <p:cNvPr id="25611" name="Text Box 10"/>
            <p:cNvSpPr txBox="1">
              <a:spLocks noChangeArrowheads="1"/>
            </p:cNvSpPr>
            <p:nvPr/>
          </p:nvSpPr>
          <p:spPr bwMode="auto">
            <a:xfrm>
              <a:off x="3534" y="696"/>
              <a:ext cx="59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b="1" i="1">
                  <a:latin typeface="Calibri" pitchFamily="34" charset="0"/>
                </a:rPr>
                <a:t>Before</a:t>
              </a:r>
            </a:p>
          </p:txBody>
        </p:sp>
        <p:sp>
          <p:nvSpPr>
            <p:cNvPr id="25612" name="Text Box 11"/>
            <p:cNvSpPr txBox="1">
              <a:spLocks noChangeArrowheads="1"/>
            </p:cNvSpPr>
            <p:nvPr/>
          </p:nvSpPr>
          <p:spPr bwMode="auto">
            <a:xfrm>
              <a:off x="4379" y="696"/>
              <a:ext cx="7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b="1" i="1">
                  <a:latin typeface="Calibri" pitchFamily="34" charset="0"/>
                </a:rPr>
                <a:t>After</a:t>
              </a:r>
            </a:p>
          </p:txBody>
        </p:sp>
        <p:sp>
          <p:nvSpPr>
            <p:cNvPr id="25613" name="Rectangle 12"/>
            <p:cNvSpPr>
              <a:spLocks noChangeArrowheads="1"/>
            </p:cNvSpPr>
            <p:nvPr/>
          </p:nvSpPr>
          <p:spPr bwMode="auto">
            <a:xfrm>
              <a:off x="1126" y="1763"/>
              <a:ext cx="3561"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4" name="Rectangle 13"/>
            <p:cNvSpPr>
              <a:spLocks noChangeArrowheads="1"/>
            </p:cNvSpPr>
            <p:nvPr/>
          </p:nvSpPr>
          <p:spPr bwMode="auto">
            <a:xfrm>
              <a:off x="1172" y="2808"/>
              <a:ext cx="3469"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5" name="Text Box 14"/>
            <p:cNvSpPr txBox="1">
              <a:spLocks noChangeArrowheads="1"/>
            </p:cNvSpPr>
            <p:nvPr/>
          </p:nvSpPr>
          <p:spPr bwMode="auto">
            <a:xfrm>
              <a:off x="3001" y="884"/>
              <a:ext cx="456"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sz="1400" b="1">
                  <a:latin typeface="Calibri" pitchFamily="34" charset="0"/>
                </a:rPr>
                <a:t>DAT 9R-</a:t>
              </a:r>
            </a:p>
          </p:txBody>
        </p:sp>
        <p:sp>
          <p:nvSpPr>
            <p:cNvPr id="25616" name="Text Box 15"/>
            <p:cNvSpPr txBox="1">
              <a:spLocks noChangeArrowheads="1"/>
            </p:cNvSpPr>
            <p:nvPr/>
          </p:nvSpPr>
          <p:spPr bwMode="auto">
            <a:xfrm>
              <a:off x="2919" y="2883"/>
              <a:ext cx="541"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b="1">
                  <a:latin typeface="Calibri" pitchFamily="34" charset="0"/>
                </a:rPr>
                <a:t>COMT</a:t>
              </a:r>
            </a:p>
            <a:p>
              <a:pPr algn="ctr" eaLnBrk="1" hangingPunct="1"/>
              <a:r>
                <a:rPr lang="en-US" sz="1400" b="1">
                  <a:latin typeface="Calibri" pitchFamily="34" charset="0"/>
                </a:rPr>
                <a:t>Val/Met</a:t>
              </a:r>
            </a:p>
            <a:p>
              <a:pPr algn="ctr" eaLnBrk="1" hangingPunct="1"/>
              <a:endParaRPr lang="en-US" sz="1400" b="1">
                <a:latin typeface="Calibri" pitchFamily="34" charset="0"/>
              </a:endParaRPr>
            </a:p>
          </p:txBody>
        </p:sp>
        <p:grpSp>
          <p:nvGrpSpPr>
            <p:cNvPr id="25617" name="Group 16"/>
            <p:cNvGrpSpPr>
              <a:grpSpLocks/>
            </p:cNvGrpSpPr>
            <p:nvPr/>
          </p:nvGrpSpPr>
          <p:grpSpPr bwMode="auto">
            <a:xfrm>
              <a:off x="4848" y="678"/>
              <a:ext cx="384" cy="3257"/>
              <a:chOff x="4944" y="678"/>
              <a:chExt cx="411" cy="3257"/>
            </a:xfrm>
          </p:grpSpPr>
          <p:sp>
            <p:nvSpPr>
              <p:cNvPr id="25644" name="Rectangle 17"/>
              <p:cNvSpPr>
                <a:spLocks noChangeArrowheads="1"/>
              </p:cNvSpPr>
              <p:nvPr/>
            </p:nvSpPr>
            <p:spPr bwMode="auto">
              <a:xfrm>
                <a:off x="4944" y="1392"/>
                <a:ext cx="411" cy="25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45" name="Rectangle 18"/>
              <p:cNvSpPr>
                <a:spLocks noChangeArrowheads="1"/>
              </p:cNvSpPr>
              <p:nvPr/>
            </p:nvSpPr>
            <p:spPr bwMode="auto">
              <a:xfrm>
                <a:off x="4944" y="678"/>
                <a:ext cx="411" cy="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5618" name="Picture 19"/>
            <p:cNvPicPr>
              <a:picLocks noChangeAspect="1" noChangeArrowheads="1"/>
            </p:cNvPicPr>
            <p:nvPr/>
          </p:nvPicPr>
          <p:blipFill>
            <a:blip r:embed="rId2">
              <a:extLst>
                <a:ext uri="{28A0092B-C50C-407E-A947-70E740481C1C}">
                  <a14:useLocalDpi xmlns:a14="http://schemas.microsoft.com/office/drawing/2010/main" val="0"/>
                </a:ext>
              </a:extLst>
            </a:blip>
            <a:srcRect l="52980" t="78763" r="43610" b="7262"/>
            <a:stretch>
              <a:fillRect/>
            </a:stretch>
          </p:blipFill>
          <p:spPr bwMode="auto">
            <a:xfrm>
              <a:off x="3152" y="3386"/>
              <a:ext cx="136" cy="4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619" name="Text Box 20"/>
            <p:cNvSpPr txBox="1">
              <a:spLocks noChangeArrowheads="1"/>
            </p:cNvSpPr>
            <p:nvPr/>
          </p:nvSpPr>
          <p:spPr bwMode="auto">
            <a:xfrm>
              <a:off x="2906" y="3229"/>
              <a:ext cx="49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400">
                  <a:solidFill>
                    <a:srgbClr val="1C1C1C"/>
                  </a:solidFill>
                  <a:latin typeface="Calibri" pitchFamily="34" charset="0"/>
                </a:rPr>
                <a:t>Bq/ml</a:t>
              </a:r>
            </a:p>
          </p:txBody>
        </p:sp>
        <p:sp>
          <p:nvSpPr>
            <p:cNvPr id="25620" name="Text Box 21"/>
            <p:cNvSpPr txBox="1">
              <a:spLocks noChangeArrowheads="1"/>
            </p:cNvSpPr>
            <p:nvPr/>
          </p:nvSpPr>
          <p:spPr bwMode="auto">
            <a:xfrm>
              <a:off x="2784" y="3353"/>
              <a:ext cx="456"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100">
                  <a:solidFill>
                    <a:srgbClr val="1C1C1C"/>
                  </a:solidFill>
                  <a:latin typeface="Arial Rounded MT Bold" pitchFamily="34" charset="0"/>
                </a:rPr>
                <a:t>15X10</a:t>
              </a:r>
              <a:r>
                <a:rPr lang="en-US" sz="1100" baseline="30000">
                  <a:solidFill>
                    <a:srgbClr val="1C1C1C"/>
                  </a:solidFill>
                  <a:latin typeface="Arial Rounded MT Bold" pitchFamily="34" charset="0"/>
                </a:rPr>
                <a:t>4</a:t>
              </a:r>
              <a:endParaRPr lang="en-US" sz="1100">
                <a:solidFill>
                  <a:srgbClr val="1C1C1C"/>
                </a:solidFill>
                <a:latin typeface="Arial Rounded MT Bold" pitchFamily="34" charset="0"/>
              </a:endParaRPr>
            </a:p>
          </p:txBody>
        </p:sp>
        <p:sp>
          <p:nvSpPr>
            <p:cNvPr id="25621" name="Text Box 22"/>
            <p:cNvSpPr txBox="1">
              <a:spLocks noChangeArrowheads="1"/>
            </p:cNvSpPr>
            <p:nvPr/>
          </p:nvSpPr>
          <p:spPr bwMode="auto">
            <a:xfrm flipV="1">
              <a:off x="2947" y="3686"/>
              <a:ext cx="229"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100">
                  <a:solidFill>
                    <a:srgbClr val="1C1C1C"/>
                  </a:solidFill>
                  <a:latin typeface="Arial Rounded MT Bold" pitchFamily="34" charset="0"/>
                </a:rPr>
                <a:t>0</a:t>
              </a:r>
            </a:p>
          </p:txBody>
        </p:sp>
        <p:sp>
          <p:nvSpPr>
            <p:cNvPr id="25622" name="Text Box 23"/>
            <p:cNvSpPr txBox="1">
              <a:spLocks noChangeArrowheads="1"/>
            </p:cNvSpPr>
            <p:nvPr/>
          </p:nvSpPr>
          <p:spPr bwMode="auto">
            <a:xfrm>
              <a:off x="1280" y="699"/>
              <a:ext cx="609"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b="1" i="1">
                  <a:latin typeface="Calibri" pitchFamily="34" charset="0"/>
                </a:rPr>
                <a:t>Before</a:t>
              </a:r>
            </a:p>
          </p:txBody>
        </p:sp>
        <p:sp>
          <p:nvSpPr>
            <p:cNvPr id="25623" name="Text Box 24"/>
            <p:cNvSpPr txBox="1">
              <a:spLocks noChangeArrowheads="1"/>
            </p:cNvSpPr>
            <p:nvPr/>
          </p:nvSpPr>
          <p:spPr bwMode="auto">
            <a:xfrm>
              <a:off x="2037" y="697"/>
              <a:ext cx="573"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b="1" i="1">
                  <a:latin typeface="Calibri" pitchFamily="34" charset="0"/>
                </a:rPr>
                <a:t>After</a:t>
              </a:r>
            </a:p>
          </p:txBody>
        </p:sp>
        <p:grpSp>
          <p:nvGrpSpPr>
            <p:cNvPr id="25624" name="Group 25"/>
            <p:cNvGrpSpPr>
              <a:grpSpLocks/>
            </p:cNvGrpSpPr>
            <p:nvPr/>
          </p:nvGrpSpPr>
          <p:grpSpPr bwMode="auto">
            <a:xfrm>
              <a:off x="1200" y="912"/>
              <a:ext cx="1576" cy="910"/>
              <a:chOff x="1248" y="960"/>
              <a:chExt cx="1536" cy="912"/>
            </a:xfrm>
          </p:grpSpPr>
          <p:sp>
            <p:nvSpPr>
              <p:cNvPr id="25641" name="Rectangle 26"/>
              <p:cNvSpPr>
                <a:spLocks noChangeArrowheads="1"/>
              </p:cNvSpPr>
              <p:nvPr/>
            </p:nvSpPr>
            <p:spPr bwMode="auto">
              <a:xfrm>
                <a:off x="1248" y="960"/>
                <a:ext cx="1536" cy="912"/>
              </a:xfrm>
              <a:prstGeom prst="rect">
                <a:avLst/>
              </a:prstGeom>
              <a:solidFill>
                <a:srgbClr val="333333"/>
              </a:solidFill>
              <a:ln w="9525">
                <a:solidFill>
                  <a:schemeClr val="tx1"/>
                </a:solidFill>
                <a:miter lim="800000"/>
                <a:headEnd/>
                <a:tailEnd/>
              </a:ln>
            </p:spPr>
            <p:txBody>
              <a:bodyPr wrap="none" anchor="ctr"/>
              <a:lstStyle/>
              <a:p>
                <a:endParaRPr lang="en-US"/>
              </a:p>
            </p:txBody>
          </p:sp>
          <p:pic>
            <p:nvPicPr>
              <p:cNvPr id="25642" name="Picture 27" descr="hobsondy1"/>
              <p:cNvPicPr>
                <a:picLocks noChangeAspect="1" noChangeArrowheads="1"/>
              </p:cNvPicPr>
              <p:nvPr/>
            </p:nvPicPr>
            <p:blipFill>
              <a:blip r:embed="rId3">
                <a:extLst>
                  <a:ext uri="{28A0092B-C50C-407E-A947-70E740481C1C}">
                    <a14:useLocalDpi xmlns:a14="http://schemas.microsoft.com/office/drawing/2010/main" val="0"/>
                  </a:ext>
                </a:extLst>
              </a:blip>
              <a:srcRect l="58827" t="26553" r="17265" b="50043"/>
              <a:stretch>
                <a:fillRect/>
              </a:stretch>
            </p:blipFill>
            <p:spPr bwMode="auto">
              <a:xfrm>
                <a:off x="1265" y="960"/>
                <a:ext cx="709"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3" name="Picture 28" descr="hobsondy2"/>
              <p:cNvPicPr>
                <a:picLocks noChangeAspect="1" noChangeArrowheads="1"/>
              </p:cNvPicPr>
              <p:nvPr/>
            </p:nvPicPr>
            <p:blipFill>
              <a:blip r:embed="rId4">
                <a:extLst>
                  <a:ext uri="{28A0092B-C50C-407E-A947-70E740481C1C}">
                    <a14:useLocalDpi xmlns:a14="http://schemas.microsoft.com/office/drawing/2010/main" val="0"/>
                  </a:ext>
                </a:extLst>
              </a:blip>
              <a:srcRect l="11766" t="26553" r="64326" b="50043"/>
              <a:stretch>
                <a:fillRect/>
              </a:stretch>
            </p:blipFill>
            <p:spPr bwMode="auto">
              <a:xfrm>
                <a:off x="2064" y="1008"/>
                <a:ext cx="645"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25" name="Rectangle 29"/>
            <p:cNvSpPr>
              <a:spLocks noChangeArrowheads="1"/>
            </p:cNvSpPr>
            <p:nvPr/>
          </p:nvSpPr>
          <p:spPr bwMode="auto">
            <a:xfrm>
              <a:off x="1200" y="1918"/>
              <a:ext cx="1576" cy="910"/>
            </a:xfrm>
            <a:prstGeom prst="rect">
              <a:avLst/>
            </a:prstGeom>
            <a:solidFill>
              <a:srgbClr val="333333"/>
            </a:solidFill>
            <a:ln w="9525">
              <a:solidFill>
                <a:schemeClr val="tx1"/>
              </a:solidFill>
              <a:miter lim="800000"/>
              <a:headEnd/>
              <a:tailEnd/>
            </a:ln>
          </p:spPr>
          <p:txBody>
            <a:bodyPr wrap="none" anchor="ctr"/>
            <a:lstStyle/>
            <a:p>
              <a:endParaRPr lang="en-US"/>
            </a:p>
          </p:txBody>
        </p:sp>
        <p:pic>
          <p:nvPicPr>
            <p:cNvPr id="25626" name="Picture 30" descr="franklindy1"/>
            <p:cNvPicPr>
              <a:picLocks noChangeAspect="1" noChangeArrowheads="1"/>
            </p:cNvPicPr>
            <p:nvPr/>
          </p:nvPicPr>
          <p:blipFill>
            <a:blip r:embed="rId5">
              <a:extLst>
                <a:ext uri="{28A0092B-C50C-407E-A947-70E740481C1C}">
                  <a14:useLocalDpi xmlns:a14="http://schemas.microsoft.com/office/drawing/2010/main" val="0"/>
                </a:ext>
              </a:extLst>
            </a:blip>
            <a:srcRect l="58827" t="30638" r="17265" b="45958"/>
            <a:stretch>
              <a:fillRect/>
            </a:stretch>
          </p:blipFill>
          <p:spPr bwMode="auto">
            <a:xfrm>
              <a:off x="1200" y="1918"/>
              <a:ext cx="726"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31" descr="franklindy2"/>
            <p:cNvPicPr>
              <a:picLocks noChangeAspect="1" noChangeArrowheads="1"/>
            </p:cNvPicPr>
            <p:nvPr/>
          </p:nvPicPr>
          <p:blipFill>
            <a:blip r:embed="rId6">
              <a:extLst>
                <a:ext uri="{28A0092B-C50C-407E-A947-70E740481C1C}">
                  <a14:useLocalDpi xmlns:a14="http://schemas.microsoft.com/office/drawing/2010/main" val="0"/>
                </a:ext>
              </a:extLst>
            </a:blip>
            <a:srcRect l="58827" t="30638" r="17265" b="45958"/>
            <a:stretch>
              <a:fillRect/>
            </a:stretch>
          </p:blipFill>
          <p:spPr bwMode="auto">
            <a:xfrm>
              <a:off x="2016" y="1968"/>
              <a:ext cx="686" cy="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8" name="Rectangle 32"/>
            <p:cNvSpPr>
              <a:spLocks noChangeArrowheads="1"/>
            </p:cNvSpPr>
            <p:nvPr/>
          </p:nvSpPr>
          <p:spPr bwMode="auto">
            <a:xfrm>
              <a:off x="1200" y="2880"/>
              <a:ext cx="1576" cy="910"/>
            </a:xfrm>
            <a:prstGeom prst="rect">
              <a:avLst/>
            </a:prstGeom>
            <a:solidFill>
              <a:srgbClr val="333333"/>
            </a:solidFill>
            <a:ln w="9525">
              <a:solidFill>
                <a:schemeClr val="tx1"/>
              </a:solidFill>
              <a:miter lim="800000"/>
              <a:headEnd/>
              <a:tailEnd/>
            </a:ln>
          </p:spPr>
          <p:txBody>
            <a:bodyPr wrap="none" anchor="ctr"/>
            <a:lstStyle/>
            <a:p>
              <a:endParaRPr lang="en-US"/>
            </a:p>
          </p:txBody>
        </p:sp>
        <p:pic>
          <p:nvPicPr>
            <p:cNvPr id="25629" name="Picture 33" descr="chong10pet"/>
            <p:cNvPicPr>
              <a:picLocks noChangeAspect="1" noChangeArrowheads="1"/>
            </p:cNvPicPr>
            <p:nvPr/>
          </p:nvPicPr>
          <p:blipFill>
            <a:blip r:embed="rId7">
              <a:extLst>
                <a:ext uri="{28A0092B-C50C-407E-A947-70E740481C1C}">
                  <a14:useLocalDpi xmlns:a14="http://schemas.microsoft.com/office/drawing/2010/main" val="0"/>
                </a:ext>
              </a:extLst>
            </a:blip>
            <a:srcRect l="24937" t="38353" r="32100" b="20148"/>
            <a:stretch>
              <a:fillRect/>
            </a:stretch>
          </p:blipFill>
          <p:spPr bwMode="auto">
            <a:xfrm>
              <a:off x="1208" y="2892"/>
              <a:ext cx="731"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4" descr="chong10pet2"/>
            <p:cNvPicPr>
              <a:picLocks noChangeAspect="1" noChangeArrowheads="1"/>
            </p:cNvPicPr>
            <p:nvPr/>
          </p:nvPicPr>
          <p:blipFill>
            <a:blip r:embed="rId8">
              <a:extLst>
                <a:ext uri="{28A0092B-C50C-407E-A947-70E740481C1C}">
                  <a14:useLocalDpi xmlns:a14="http://schemas.microsoft.com/office/drawing/2010/main" val="0"/>
                </a:ext>
              </a:extLst>
            </a:blip>
            <a:srcRect l="24937" t="38298" r="32100" b="19914"/>
            <a:stretch>
              <a:fillRect/>
            </a:stretch>
          </p:blipFill>
          <p:spPr bwMode="auto">
            <a:xfrm>
              <a:off x="2064" y="2930"/>
              <a:ext cx="625"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Rectangle 35"/>
            <p:cNvSpPr>
              <a:spLocks noChangeArrowheads="1"/>
            </p:cNvSpPr>
            <p:nvPr/>
          </p:nvSpPr>
          <p:spPr bwMode="auto">
            <a:xfrm>
              <a:off x="3438" y="2880"/>
              <a:ext cx="1536" cy="912"/>
            </a:xfrm>
            <a:prstGeom prst="rect">
              <a:avLst/>
            </a:prstGeom>
            <a:solidFill>
              <a:srgbClr val="333333"/>
            </a:solidFill>
            <a:ln w="9525">
              <a:solidFill>
                <a:schemeClr val="tx1"/>
              </a:solidFill>
              <a:miter lim="800000"/>
              <a:headEnd/>
              <a:tailEnd/>
            </a:ln>
          </p:spPr>
          <p:txBody>
            <a:bodyPr wrap="none" anchor="ctr"/>
            <a:lstStyle/>
            <a:p>
              <a:endParaRPr lang="en-US"/>
            </a:p>
          </p:txBody>
        </p:sp>
        <p:pic>
          <p:nvPicPr>
            <p:cNvPr id="25632" name="Picture 36" descr="abel13pet"/>
            <p:cNvPicPr>
              <a:picLocks noChangeAspect="1" noChangeArrowheads="1"/>
            </p:cNvPicPr>
            <p:nvPr/>
          </p:nvPicPr>
          <p:blipFill>
            <a:blip r:embed="rId9">
              <a:extLst>
                <a:ext uri="{28A0092B-C50C-407E-A947-70E740481C1C}">
                  <a14:useLocalDpi xmlns:a14="http://schemas.microsoft.com/office/drawing/2010/main" val="0"/>
                </a:ext>
              </a:extLst>
            </a:blip>
            <a:srcRect l="24937" t="33238" r="32100" b="25261"/>
            <a:stretch>
              <a:fillRect/>
            </a:stretch>
          </p:blipFill>
          <p:spPr bwMode="auto">
            <a:xfrm>
              <a:off x="3448" y="2902"/>
              <a:ext cx="71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3" name="Picture 37" descr="abel13pet2"/>
            <p:cNvPicPr>
              <a:picLocks noChangeAspect="1" noChangeArrowheads="1"/>
            </p:cNvPicPr>
            <p:nvPr/>
          </p:nvPicPr>
          <p:blipFill>
            <a:blip r:embed="rId10">
              <a:extLst>
                <a:ext uri="{28A0092B-C50C-407E-A947-70E740481C1C}">
                  <a14:useLocalDpi xmlns:a14="http://schemas.microsoft.com/office/drawing/2010/main" val="0"/>
                </a:ext>
              </a:extLst>
            </a:blip>
            <a:srcRect l="24937" t="33238" r="32100" b="25261"/>
            <a:stretch>
              <a:fillRect/>
            </a:stretch>
          </p:blipFill>
          <p:spPr bwMode="auto">
            <a:xfrm>
              <a:off x="4286" y="2962"/>
              <a:ext cx="626"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4" name="Rectangle 38"/>
            <p:cNvSpPr>
              <a:spLocks noChangeArrowheads="1"/>
            </p:cNvSpPr>
            <p:nvPr/>
          </p:nvSpPr>
          <p:spPr bwMode="auto">
            <a:xfrm>
              <a:off x="3438" y="1920"/>
              <a:ext cx="1536" cy="912"/>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25635" name="Rectangle 39"/>
            <p:cNvSpPr>
              <a:spLocks noChangeArrowheads="1"/>
            </p:cNvSpPr>
            <p:nvPr/>
          </p:nvSpPr>
          <p:spPr bwMode="auto">
            <a:xfrm>
              <a:off x="3438" y="912"/>
              <a:ext cx="1536" cy="912"/>
            </a:xfrm>
            <a:prstGeom prst="rect">
              <a:avLst/>
            </a:prstGeom>
            <a:solidFill>
              <a:srgbClr val="333333"/>
            </a:solidFill>
            <a:ln w="9525">
              <a:solidFill>
                <a:schemeClr val="tx1"/>
              </a:solidFill>
              <a:miter lim="800000"/>
              <a:headEnd/>
              <a:tailEnd/>
            </a:ln>
          </p:spPr>
          <p:txBody>
            <a:bodyPr wrap="none" anchor="ctr"/>
            <a:lstStyle/>
            <a:p>
              <a:endParaRPr lang="en-US"/>
            </a:p>
          </p:txBody>
        </p:sp>
        <p:pic>
          <p:nvPicPr>
            <p:cNvPr id="25636" name="Picture 40" descr="ralstondy1"/>
            <p:cNvPicPr>
              <a:picLocks noChangeAspect="1" noChangeArrowheads="1"/>
            </p:cNvPicPr>
            <p:nvPr/>
          </p:nvPicPr>
          <p:blipFill>
            <a:blip r:embed="rId11">
              <a:extLst>
                <a:ext uri="{28A0092B-C50C-407E-A947-70E740481C1C}">
                  <a14:useLocalDpi xmlns:a14="http://schemas.microsoft.com/office/drawing/2010/main" val="0"/>
                </a:ext>
              </a:extLst>
            </a:blip>
            <a:srcRect l="57805" t="28596" r="18288" b="48000"/>
            <a:stretch>
              <a:fillRect/>
            </a:stretch>
          </p:blipFill>
          <p:spPr bwMode="auto">
            <a:xfrm>
              <a:off x="3449" y="1920"/>
              <a:ext cx="70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7" name="Picture 41" descr="ralstondy2"/>
            <p:cNvPicPr>
              <a:picLocks noChangeAspect="1" noChangeArrowheads="1"/>
            </p:cNvPicPr>
            <p:nvPr/>
          </p:nvPicPr>
          <p:blipFill>
            <a:blip r:embed="rId12">
              <a:extLst>
                <a:ext uri="{28A0092B-C50C-407E-A947-70E740481C1C}">
                  <a14:useLocalDpi xmlns:a14="http://schemas.microsoft.com/office/drawing/2010/main" val="0"/>
                </a:ext>
              </a:extLst>
            </a:blip>
            <a:srcRect l="57805" t="28596" r="18288" b="48000"/>
            <a:stretch>
              <a:fillRect/>
            </a:stretch>
          </p:blipFill>
          <p:spPr bwMode="auto">
            <a:xfrm>
              <a:off x="4258" y="1968"/>
              <a:ext cx="668" cy="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8" name="Picture 42" descr="madardy2"/>
            <p:cNvPicPr>
              <a:picLocks noChangeAspect="1" noChangeArrowheads="1"/>
            </p:cNvPicPr>
            <p:nvPr/>
          </p:nvPicPr>
          <p:blipFill>
            <a:blip r:embed="rId13">
              <a:extLst>
                <a:ext uri="{28A0092B-C50C-407E-A947-70E740481C1C}">
                  <a14:useLocalDpi xmlns:a14="http://schemas.microsoft.com/office/drawing/2010/main" val="0"/>
                </a:ext>
              </a:extLst>
            </a:blip>
            <a:srcRect l="59467" t="29617" r="16626" b="46979"/>
            <a:stretch>
              <a:fillRect/>
            </a:stretch>
          </p:blipFill>
          <p:spPr bwMode="auto">
            <a:xfrm>
              <a:off x="4245" y="960"/>
              <a:ext cx="681"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9" name="Picture 43" descr="madardy1"/>
            <p:cNvPicPr>
              <a:picLocks noChangeAspect="1" noChangeArrowheads="1"/>
            </p:cNvPicPr>
            <p:nvPr/>
          </p:nvPicPr>
          <p:blipFill>
            <a:blip r:embed="rId14">
              <a:extLst>
                <a:ext uri="{28A0092B-C50C-407E-A947-70E740481C1C}">
                  <a14:useLocalDpi xmlns:a14="http://schemas.microsoft.com/office/drawing/2010/main" val="0"/>
                </a:ext>
              </a:extLst>
            </a:blip>
            <a:srcRect l="59467" t="29617" r="16626" b="46979"/>
            <a:stretch>
              <a:fillRect/>
            </a:stretch>
          </p:blipFill>
          <p:spPr bwMode="auto">
            <a:xfrm>
              <a:off x="3438" y="912"/>
              <a:ext cx="758"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0" name="Text Box 44"/>
            <p:cNvSpPr txBox="1">
              <a:spLocks noChangeArrowheads="1"/>
            </p:cNvSpPr>
            <p:nvPr/>
          </p:nvSpPr>
          <p:spPr bwMode="auto">
            <a:xfrm>
              <a:off x="2971" y="1887"/>
              <a:ext cx="403"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b="1">
                  <a:latin typeface="Calibri" pitchFamily="34" charset="0"/>
                </a:rPr>
                <a:t>DRD4</a:t>
              </a:r>
            </a:p>
            <a:p>
              <a:pPr algn="ctr" eaLnBrk="1" hangingPunct="1"/>
              <a:r>
                <a:rPr lang="en-US" sz="1400" b="1">
                  <a:latin typeface="Calibri" pitchFamily="34" charset="0"/>
                </a:rPr>
                <a:t>7+</a:t>
              </a:r>
            </a:p>
          </p:txBody>
        </p:sp>
      </p:grpSp>
      <p:sp>
        <p:nvSpPr>
          <p:cNvPr id="25605" name="Text Box 47"/>
          <p:cNvSpPr txBox="1">
            <a:spLocks noChangeArrowheads="1"/>
          </p:cNvSpPr>
          <p:nvPr/>
        </p:nvSpPr>
        <p:spPr bwMode="auto">
          <a:xfrm>
            <a:off x="1682750" y="5434013"/>
            <a:ext cx="2940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dirty="0"/>
              <a:t>Some genotypes associated</a:t>
            </a:r>
          </a:p>
          <a:p>
            <a:pPr algn="ctr" eaLnBrk="1" hangingPunct="1"/>
            <a:r>
              <a:rPr lang="en-US" sz="1600" dirty="0"/>
              <a:t>with DA release from smoking.</a:t>
            </a:r>
          </a:p>
        </p:txBody>
      </p:sp>
      <p:sp>
        <p:nvSpPr>
          <p:cNvPr id="25606" name="Text Box 48"/>
          <p:cNvSpPr txBox="1">
            <a:spLocks noChangeArrowheads="1"/>
          </p:cNvSpPr>
          <p:nvPr/>
        </p:nvSpPr>
        <p:spPr bwMode="auto">
          <a:xfrm>
            <a:off x="4902200" y="5434013"/>
            <a:ext cx="3054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a:t>Other genotypes not associated</a:t>
            </a:r>
          </a:p>
          <a:p>
            <a:pPr algn="ctr" eaLnBrk="1" hangingPunct="1"/>
            <a:r>
              <a:rPr lang="en-US" sz="1600"/>
              <a:t>with DA release from smoking.</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457200"/>
            <a:ext cx="8229600" cy="1143000"/>
          </a:xfrm>
        </p:spPr>
        <p:txBody>
          <a:bodyPr/>
          <a:lstStyle/>
          <a:p>
            <a:pPr eaLnBrk="1" hangingPunct="1">
              <a:lnSpc>
                <a:spcPct val="90000"/>
              </a:lnSpc>
            </a:pPr>
            <a:r>
              <a:rPr lang="en-US" sz="4000" b="1" i="1" dirty="0" smtClean="0">
                <a:solidFill>
                  <a:srgbClr val="34349E"/>
                </a:solidFill>
                <a:latin typeface="Calibri" pitchFamily="34" charset="0"/>
                <a:ea typeface="ＭＳ Ｐゴシック" pitchFamily="34" charset="-128"/>
              </a:rPr>
              <a:t>Drug-Induced Euphoria is </a:t>
            </a:r>
            <a:br>
              <a:rPr lang="en-US" sz="4000" b="1" i="1" dirty="0" smtClean="0">
                <a:solidFill>
                  <a:srgbClr val="34349E"/>
                </a:solidFill>
                <a:latin typeface="Calibri" pitchFamily="34" charset="0"/>
                <a:ea typeface="ＭＳ Ｐゴシック" pitchFamily="34" charset="-128"/>
              </a:rPr>
            </a:br>
            <a:r>
              <a:rPr lang="en-US" sz="4000" b="1" i="1" dirty="0" smtClean="0">
                <a:solidFill>
                  <a:srgbClr val="34349E"/>
                </a:solidFill>
                <a:latin typeface="Calibri" pitchFamily="34" charset="0"/>
                <a:ea typeface="ＭＳ Ｐゴシック" pitchFamily="34" charset="-128"/>
              </a:rPr>
              <a:t>Related to Dopamine Release</a:t>
            </a:r>
            <a:r>
              <a:rPr lang="en-US" sz="3200" i="1" dirty="0" smtClean="0">
                <a:solidFill>
                  <a:schemeClr val="accent2"/>
                </a:solidFill>
                <a:latin typeface="Calibri" pitchFamily="34" charset="0"/>
                <a:ea typeface="ＭＳ Ｐゴシック" pitchFamily="34" charset="-128"/>
              </a:rPr>
              <a:t/>
            </a:r>
            <a:br>
              <a:rPr lang="en-US" sz="3200" i="1" dirty="0" smtClean="0">
                <a:solidFill>
                  <a:schemeClr val="accent2"/>
                </a:solidFill>
                <a:latin typeface="Calibri" pitchFamily="34" charset="0"/>
                <a:ea typeface="ＭＳ Ｐゴシック" pitchFamily="34" charset="-128"/>
              </a:rPr>
            </a:br>
            <a:endParaRPr lang="en-US" sz="3200" i="1" dirty="0" smtClean="0">
              <a:solidFill>
                <a:schemeClr val="accent2"/>
              </a:solidFill>
              <a:latin typeface="Calibri" pitchFamily="34" charset="0"/>
              <a:ea typeface="ＭＳ Ｐゴシック" pitchFamily="34" charset="-128"/>
            </a:endParaRPr>
          </a:p>
        </p:txBody>
      </p:sp>
      <p:sp>
        <p:nvSpPr>
          <p:cNvPr id="23555" name="Text Box 4"/>
          <p:cNvSpPr txBox="1">
            <a:spLocks noChangeArrowheads="1"/>
          </p:cNvSpPr>
          <p:nvPr/>
        </p:nvSpPr>
        <p:spPr bwMode="auto">
          <a:xfrm>
            <a:off x="4414838" y="6186488"/>
            <a:ext cx="3890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i="1">
                <a:latin typeface="Calibri" pitchFamily="34" charset="0"/>
              </a:rPr>
              <a:t>N.D. Volkow et al. Mol. Psychiatry, 2004</a:t>
            </a:r>
          </a:p>
        </p:txBody>
      </p:sp>
      <p:pic>
        <p:nvPicPr>
          <p:cNvPr id="235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14513"/>
            <a:ext cx="36576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6"/>
          <p:cNvSpPr>
            <a:spLocks noChangeArrowheads="1"/>
          </p:cNvSpPr>
          <p:nvPr/>
        </p:nvSpPr>
        <p:spPr bwMode="auto">
          <a:xfrm>
            <a:off x="533400" y="1828800"/>
            <a:ext cx="228600" cy="259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558" name="Rectangle 7"/>
          <p:cNvSpPr>
            <a:spLocks noChangeArrowheads="1"/>
          </p:cNvSpPr>
          <p:nvPr/>
        </p:nvSpPr>
        <p:spPr bwMode="auto">
          <a:xfrm>
            <a:off x="4267200" y="1662113"/>
            <a:ext cx="228600" cy="259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559" name="Text Box 9"/>
          <p:cNvSpPr txBox="1">
            <a:spLocks noChangeArrowheads="1"/>
          </p:cNvSpPr>
          <p:nvPr/>
        </p:nvSpPr>
        <p:spPr bwMode="auto">
          <a:xfrm>
            <a:off x="4648200" y="1524000"/>
            <a:ext cx="355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atin typeface="Arial Rounded MT Bold" pitchFamily="34" charset="0"/>
              </a:rPr>
              <a:t>5 min after IV Methylphenidate</a:t>
            </a:r>
          </a:p>
        </p:txBody>
      </p:sp>
      <p:sp>
        <p:nvSpPr>
          <p:cNvPr id="23560" name="Rectangle 10"/>
          <p:cNvSpPr>
            <a:spLocks noChangeArrowheads="1"/>
          </p:cNvSpPr>
          <p:nvPr/>
        </p:nvSpPr>
        <p:spPr bwMode="auto">
          <a:xfrm>
            <a:off x="4876800" y="3986213"/>
            <a:ext cx="289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600" dirty="0">
                <a:solidFill>
                  <a:schemeClr val="tx2"/>
                </a:solidFill>
                <a:latin typeface="Arial Rounded MT Bold" pitchFamily="34" charset="0"/>
              </a:rPr>
              <a:t>Relative Change in </a:t>
            </a:r>
            <a:r>
              <a:rPr lang="en-US" sz="1600" dirty="0" smtClean="0">
                <a:solidFill>
                  <a:schemeClr val="tx2"/>
                </a:solidFill>
                <a:latin typeface="Arial Rounded MT Bold" pitchFamily="34" charset="0"/>
              </a:rPr>
              <a:t>Dopamine</a:t>
            </a:r>
            <a:endParaRPr lang="en-US" sz="1600" dirty="0">
              <a:solidFill>
                <a:schemeClr val="tx2"/>
              </a:solidFill>
              <a:latin typeface="Arial Rounded MT Bold" pitchFamily="34" charset="0"/>
            </a:endParaRPr>
          </a:p>
        </p:txBody>
      </p:sp>
      <p:grpSp>
        <p:nvGrpSpPr>
          <p:cNvPr id="23561" name="Group 11"/>
          <p:cNvGrpSpPr>
            <a:grpSpLocks/>
          </p:cNvGrpSpPr>
          <p:nvPr/>
        </p:nvGrpSpPr>
        <p:grpSpPr bwMode="auto">
          <a:xfrm>
            <a:off x="5073650" y="2043113"/>
            <a:ext cx="2230438" cy="1920875"/>
            <a:chOff x="3340" y="1536"/>
            <a:chExt cx="1405" cy="1210"/>
          </a:xfrm>
        </p:grpSpPr>
        <p:grpSp>
          <p:nvGrpSpPr>
            <p:cNvPr id="23567" name="Group 12"/>
            <p:cNvGrpSpPr>
              <a:grpSpLocks/>
            </p:cNvGrpSpPr>
            <p:nvPr/>
          </p:nvGrpSpPr>
          <p:grpSpPr bwMode="auto">
            <a:xfrm>
              <a:off x="3540" y="1581"/>
              <a:ext cx="1104" cy="1029"/>
              <a:chOff x="3540" y="1581"/>
              <a:chExt cx="1104" cy="1029"/>
            </a:xfrm>
          </p:grpSpPr>
          <p:sp>
            <p:nvSpPr>
              <p:cNvPr id="23580" name="Line 13"/>
              <p:cNvSpPr>
                <a:spLocks noChangeShapeType="1"/>
              </p:cNvSpPr>
              <p:nvPr/>
            </p:nvSpPr>
            <p:spPr bwMode="auto">
              <a:xfrm>
                <a:off x="3540" y="2586"/>
                <a:ext cx="110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1" name="Line 14"/>
              <p:cNvSpPr>
                <a:spLocks noChangeShapeType="1"/>
              </p:cNvSpPr>
              <p:nvPr/>
            </p:nvSpPr>
            <p:spPr bwMode="auto">
              <a:xfrm flipV="1">
                <a:off x="3558" y="1866"/>
                <a:ext cx="912" cy="72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2" name="Oval 15"/>
              <p:cNvSpPr>
                <a:spLocks noChangeArrowheads="1"/>
              </p:cNvSpPr>
              <p:nvPr/>
            </p:nvSpPr>
            <p:spPr bwMode="auto">
              <a:xfrm>
                <a:off x="3555" y="2322"/>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83" name="Oval 16"/>
              <p:cNvSpPr>
                <a:spLocks noChangeArrowheads="1"/>
              </p:cNvSpPr>
              <p:nvPr/>
            </p:nvSpPr>
            <p:spPr bwMode="auto">
              <a:xfrm>
                <a:off x="3645" y="2529"/>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84" name="Oval 17"/>
              <p:cNvSpPr>
                <a:spLocks noChangeArrowheads="1"/>
              </p:cNvSpPr>
              <p:nvPr/>
            </p:nvSpPr>
            <p:spPr bwMode="auto">
              <a:xfrm>
                <a:off x="3621" y="2529"/>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85" name="Oval 18"/>
              <p:cNvSpPr>
                <a:spLocks noChangeArrowheads="1"/>
              </p:cNvSpPr>
              <p:nvPr/>
            </p:nvSpPr>
            <p:spPr bwMode="auto">
              <a:xfrm>
                <a:off x="3705" y="2463"/>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86" name="Oval 19"/>
              <p:cNvSpPr>
                <a:spLocks noChangeArrowheads="1"/>
              </p:cNvSpPr>
              <p:nvPr/>
            </p:nvSpPr>
            <p:spPr bwMode="auto">
              <a:xfrm>
                <a:off x="3831" y="2514"/>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87" name="Oval 20"/>
              <p:cNvSpPr>
                <a:spLocks noChangeArrowheads="1"/>
              </p:cNvSpPr>
              <p:nvPr/>
            </p:nvSpPr>
            <p:spPr bwMode="auto">
              <a:xfrm>
                <a:off x="3870" y="2532"/>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88" name="Oval 21"/>
              <p:cNvSpPr>
                <a:spLocks noChangeArrowheads="1"/>
              </p:cNvSpPr>
              <p:nvPr/>
            </p:nvSpPr>
            <p:spPr bwMode="auto">
              <a:xfrm>
                <a:off x="3954" y="2331"/>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89" name="Oval 22"/>
              <p:cNvSpPr>
                <a:spLocks noChangeArrowheads="1"/>
              </p:cNvSpPr>
              <p:nvPr/>
            </p:nvSpPr>
            <p:spPr bwMode="auto">
              <a:xfrm>
                <a:off x="3984" y="2271"/>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0" name="Oval 23"/>
              <p:cNvSpPr>
                <a:spLocks noChangeArrowheads="1"/>
              </p:cNvSpPr>
              <p:nvPr/>
            </p:nvSpPr>
            <p:spPr bwMode="auto">
              <a:xfrm>
                <a:off x="3870" y="2271"/>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1" name="Oval 24"/>
              <p:cNvSpPr>
                <a:spLocks noChangeArrowheads="1"/>
              </p:cNvSpPr>
              <p:nvPr/>
            </p:nvSpPr>
            <p:spPr bwMode="auto">
              <a:xfrm>
                <a:off x="4143" y="2196"/>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2" name="Oval 25"/>
              <p:cNvSpPr>
                <a:spLocks noChangeArrowheads="1"/>
              </p:cNvSpPr>
              <p:nvPr/>
            </p:nvSpPr>
            <p:spPr bwMode="auto">
              <a:xfrm>
                <a:off x="4332" y="2190"/>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3" name="Oval 26"/>
              <p:cNvSpPr>
                <a:spLocks noChangeArrowheads="1"/>
              </p:cNvSpPr>
              <p:nvPr/>
            </p:nvSpPr>
            <p:spPr bwMode="auto">
              <a:xfrm>
                <a:off x="3828" y="2133"/>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4" name="Oval 27"/>
              <p:cNvSpPr>
                <a:spLocks noChangeArrowheads="1"/>
              </p:cNvSpPr>
              <p:nvPr/>
            </p:nvSpPr>
            <p:spPr bwMode="auto">
              <a:xfrm>
                <a:off x="3981" y="2079"/>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5" name="Oval 28"/>
              <p:cNvSpPr>
                <a:spLocks noChangeArrowheads="1"/>
              </p:cNvSpPr>
              <p:nvPr/>
            </p:nvSpPr>
            <p:spPr bwMode="auto">
              <a:xfrm>
                <a:off x="3987" y="2082"/>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6" name="Oval 29"/>
              <p:cNvSpPr>
                <a:spLocks noChangeArrowheads="1"/>
              </p:cNvSpPr>
              <p:nvPr/>
            </p:nvSpPr>
            <p:spPr bwMode="auto">
              <a:xfrm>
                <a:off x="4008" y="2010"/>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7" name="Oval 30"/>
              <p:cNvSpPr>
                <a:spLocks noChangeArrowheads="1"/>
              </p:cNvSpPr>
              <p:nvPr/>
            </p:nvSpPr>
            <p:spPr bwMode="auto">
              <a:xfrm>
                <a:off x="4029" y="1959"/>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8" name="Oval 31"/>
              <p:cNvSpPr>
                <a:spLocks noChangeArrowheads="1"/>
              </p:cNvSpPr>
              <p:nvPr/>
            </p:nvSpPr>
            <p:spPr bwMode="auto">
              <a:xfrm>
                <a:off x="3966" y="2004"/>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99" name="Oval 32"/>
              <p:cNvSpPr>
                <a:spLocks noChangeArrowheads="1"/>
              </p:cNvSpPr>
              <p:nvPr/>
            </p:nvSpPr>
            <p:spPr bwMode="auto">
              <a:xfrm>
                <a:off x="4125" y="2022"/>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600" name="Oval 33"/>
              <p:cNvSpPr>
                <a:spLocks noChangeArrowheads="1"/>
              </p:cNvSpPr>
              <p:nvPr/>
            </p:nvSpPr>
            <p:spPr bwMode="auto">
              <a:xfrm>
                <a:off x="4440" y="1902"/>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601" name="Oval 34"/>
              <p:cNvSpPr>
                <a:spLocks noChangeArrowheads="1"/>
              </p:cNvSpPr>
              <p:nvPr/>
            </p:nvSpPr>
            <p:spPr bwMode="auto">
              <a:xfrm>
                <a:off x="4389" y="1746"/>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602" name="Oval 35"/>
              <p:cNvSpPr>
                <a:spLocks noChangeArrowheads="1"/>
              </p:cNvSpPr>
              <p:nvPr/>
            </p:nvSpPr>
            <p:spPr bwMode="auto">
              <a:xfrm>
                <a:off x="4311" y="1884"/>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603" name="Oval 36"/>
              <p:cNvSpPr>
                <a:spLocks noChangeArrowheads="1"/>
              </p:cNvSpPr>
              <p:nvPr/>
            </p:nvSpPr>
            <p:spPr bwMode="auto">
              <a:xfrm>
                <a:off x="4275" y="1857"/>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604" name="Oval 37"/>
              <p:cNvSpPr>
                <a:spLocks noChangeArrowheads="1"/>
              </p:cNvSpPr>
              <p:nvPr/>
            </p:nvSpPr>
            <p:spPr bwMode="auto">
              <a:xfrm>
                <a:off x="4185" y="1782"/>
                <a:ext cx="78" cy="7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3605" name="Group 38"/>
              <p:cNvGrpSpPr>
                <a:grpSpLocks/>
              </p:cNvGrpSpPr>
              <p:nvPr/>
            </p:nvGrpSpPr>
            <p:grpSpPr bwMode="auto">
              <a:xfrm>
                <a:off x="3543" y="1581"/>
                <a:ext cx="48" cy="1008"/>
                <a:chOff x="1332" y="1560"/>
                <a:chExt cx="48" cy="1008"/>
              </a:xfrm>
            </p:grpSpPr>
            <p:sp>
              <p:nvSpPr>
                <p:cNvPr id="23612" name="Line 39"/>
                <p:cNvSpPr>
                  <a:spLocks noChangeShapeType="1"/>
                </p:cNvSpPr>
                <p:nvPr/>
              </p:nvSpPr>
              <p:spPr bwMode="auto">
                <a:xfrm>
                  <a:off x="1335" y="1560"/>
                  <a:ext cx="0" cy="100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3" name="Line 40"/>
                <p:cNvSpPr>
                  <a:spLocks noChangeShapeType="1"/>
                </p:cNvSpPr>
                <p:nvPr/>
              </p:nvSpPr>
              <p:spPr bwMode="auto">
                <a:xfrm>
                  <a:off x="1332" y="1563"/>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4" name="Line 41"/>
                <p:cNvSpPr>
                  <a:spLocks noChangeShapeType="1"/>
                </p:cNvSpPr>
                <p:nvPr/>
              </p:nvSpPr>
              <p:spPr bwMode="auto">
                <a:xfrm>
                  <a:off x="1332" y="1767"/>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5" name="Line 42"/>
                <p:cNvSpPr>
                  <a:spLocks noChangeShapeType="1"/>
                </p:cNvSpPr>
                <p:nvPr/>
              </p:nvSpPr>
              <p:spPr bwMode="auto">
                <a:xfrm>
                  <a:off x="1332" y="196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6" name="Line 43"/>
                <p:cNvSpPr>
                  <a:spLocks noChangeShapeType="1"/>
                </p:cNvSpPr>
                <p:nvPr/>
              </p:nvSpPr>
              <p:spPr bwMode="auto">
                <a:xfrm>
                  <a:off x="1332" y="216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7" name="Line 44"/>
                <p:cNvSpPr>
                  <a:spLocks noChangeShapeType="1"/>
                </p:cNvSpPr>
                <p:nvPr/>
              </p:nvSpPr>
              <p:spPr bwMode="auto">
                <a:xfrm>
                  <a:off x="1332" y="2367"/>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606" name="Group 45"/>
              <p:cNvGrpSpPr>
                <a:grpSpLocks/>
              </p:cNvGrpSpPr>
              <p:nvPr/>
            </p:nvGrpSpPr>
            <p:grpSpPr bwMode="auto">
              <a:xfrm>
                <a:off x="3765" y="2538"/>
                <a:ext cx="876" cy="48"/>
                <a:chOff x="1551" y="2523"/>
                <a:chExt cx="876" cy="48"/>
              </a:xfrm>
            </p:grpSpPr>
            <p:sp>
              <p:nvSpPr>
                <p:cNvPr id="23607" name="Line 46"/>
                <p:cNvSpPr>
                  <a:spLocks noChangeShapeType="1"/>
                </p:cNvSpPr>
                <p:nvPr/>
              </p:nvSpPr>
              <p:spPr bwMode="auto">
                <a:xfrm flipV="1">
                  <a:off x="2427" y="2523"/>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8" name="Line 47"/>
                <p:cNvSpPr>
                  <a:spLocks noChangeShapeType="1"/>
                </p:cNvSpPr>
                <p:nvPr/>
              </p:nvSpPr>
              <p:spPr bwMode="auto">
                <a:xfrm flipV="1">
                  <a:off x="2208" y="2523"/>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09" name="Line 48"/>
                <p:cNvSpPr>
                  <a:spLocks noChangeShapeType="1"/>
                </p:cNvSpPr>
                <p:nvPr/>
              </p:nvSpPr>
              <p:spPr bwMode="auto">
                <a:xfrm flipV="1">
                  <a:off x="1983" y="2523"/>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0" name="Line 49"/>
                <p:cNvSpPr>
                  <a:spLocks noChangeShapeType="1"/>
                </p:cNvSpPr>
                <p:nvPr/>
              </p:nvSpPr>
              <p:spPr bwMode="auto">
                <a:xfrm flipV="1">
                  <a:off x="1770" y="2523"/>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1" name="Line 50"/>
                <p:cNvSpPr>
                  <a:spLocks noChangeShapeType="1"/>
                </p:cNvSpPr>
                <p:nvPr/>
              </p:nvSpPr>
              <p:spPr bwMode="auto">
                <a:xfrm flipV="1">
                  <a:off x="1551" y="2523"/>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3568" name="Text Box 51"/>
            <p:cNvSpPr txBox="1">
              <a:spLocks noChangeArrowheads="1"/>
            </p:cNvSpPr>
            <p:nvPr/>
          </p:nvSpPr>
          <p:spPr bwMode="auto">
            <a:xfrm>
              <a:off x="3340" y="1536"/>
              <a:ext cx="2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10</a:t>
              </a:r>
            </a:p>
          </p:txBody>
        </p:sp>
        <p:sp>
          <p:nvSpPr>
            <p:cNvPr id="23569" name="Text Box 52"/>
            <p:cNvSpPr txBox="1">
              <a:spLocks noChangeArrowheads="1"/>
            </p:cNvSpPr>
            <p:nvPr/>
          </p:nvSpPr>
          <p:spPr bwMode="auto">
            <a:xfrm>
              <a:off x="3388" y="1728"/>
              <a:ext cx="1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8</a:t>
              </a:r>
            </a:p>
          </p:txBody>
        </p:sp>
        <p:sp>
          <p:nvSpPr>
            <p:cNvPr id="23570" name="Text Box 53"/>
            <p:cNvSpPr txBox="1">
              <a:spLocks noChangeArrowheads="1"/>
            </p:cNvSpPr>
            <p:nvPr/>
          </p:nvSpPr>
          <p:spPr bwMode="auto">
            <a:xfrm>
              <a:off x="3388" y="1920"/>
              <a:ext cx="1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6</a:t>
              </a:r>
            </a:p>
          </p:txBody>
        </p:sp>
        <p:sp>
          <p:nvSpPr>
            <p:cNvPr id="23571" name="Text Box 54"/>
            <p:cNvSpPr txBox="1">
              <a:spLocks noChangeArrowheads="1"/>
            </p:cNvSpPr>
            <p:nvPr/>
          </p:nvSpPr>
          <p:spPr bwMode="auto">
            <a:xfrm>
              <a:off x="3388" y="2112"/>
              <a:ext cx="1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4</a:t>
              </a:r>
            </a:p>
          </p:txBody>
        </p:sp>
        <p:sp>
          <p:nvSpPr>
            <p:cNvPr id="23572" name="Text Box 55"/>
            <p:cNvSpPr txBox="1">
              <a:spLocks noChangeArrowheads="1"/>
            </p:cNvSpPr>
            <p:nvPr/>
          </p:nvSpPr>
          <p:spPr bwMode="auto">
            <a:xfrm>
              <a:off x="3388" y="2304"/>
              <a:ext cx="1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2</a:t>
              </a:r>
            </a:p>
          </p:txBody>
        </p:sp>
        <p:sp>
          <p:nvSpPr>
            <p:cNvPr id="23573" name="Text Box 56"/>
            <p:cNvSpPr txBox="1">
              <a:spLocks noChangeArrowheads="1"/>
            </p:cNvSpPr>
            <p:nvPr/>
          </p:nvSpPr>
          <p:spPr bwMode="auto">
            <a:xfrm>
              <a:off x="3388" y="2496"/>
              <a:ext cx="1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0</a:t>
              </a:r>
            </a:p>
          </p:txBody>
        </p:sp>
        <p:sp>
          <p:nvSpPr>
            <p:cNvPr id="23574" name="Text Box 57"/>
            <p:cNvSpPr txBox="1">
              <a:spLocks noChangeArrowheads="1"/>
            </p:cNvSpPr>
            <p:nvPr/>
          </p:nvSpPr>
          <p:spPr bwMode="auto">
            <a:xfrm>
              <a:off x="3398" y="2592"/>
              <a:ext cx="2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-10</a:t>
              </a:r>
            </a:p>
          </p:txBody>
        </p:sp>
        <p:sp>
          <p:nvSpPr>
            <p:cNvPr id="23575" name="Text Box 58"/>
            <p:cNvSpPr txBox="1">
              <a:spLocks noChangeArrowheads="1"/>
            </p:cNvSpPr>
            <p:nvPr/>
          </p:nvSpPr>
          <p:spPr bwMode="auto">
            <a:xfrm>
              <a:off x="3686" y="2592"/>
              <a:ext cx="1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0</a:t>
              </a:r>
            </a:p>
          </p:txBody>
        </p:sp>
        <p:sp>
          <p:nvSpPr>
            <p:cNvPr id="23576" name="Text Box 59"/>
            <p:cNvSpPr txBox="1">
              <a:spLocks noChangeArrowheads="1"/>
            </p:cNvSpPr>
            <p:nvPr/>
          </p:nvSpPr>
          <p:spPr bwMode="auto">
            <a:xfrm>
              <a:off x="3882" y="2592"/>
              <a:ext cx="2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10</a:t>
              </a:r>
            </a:p>
          </p:txBody>
        </p:sp>
        <p:sp>
          <p:nvSpPr>
            <p:cNvPr id="23577" name="Text Box 60"/>
            <p:cNvSpPr txBox="1">
              <a:spLocks noChangeArrowheads="1"/>
            </p:cNvSpPr>
            <p:nvPr/>
          </p:nvSpPr>
          <p:spPr bwMode="auto">
            <a:xfrm>
              <a:off x="4093" y="2591"/>
              <a:ext cx="2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20</a:t>
              </a:r>
            </a:p>
          </p:txBody>
        </p:sp>
        <p:sp>
          <p:nvSpPr>
            <p:cNvPr id="23578" name="Text Box 61"/>
            <p:cNvSpPr txBox="1">
              <a:spLocks noChangeArrowheads="1"/>
            </p:cNvSpPr>
            <p:nvPr/>
          </p:nvSpPr>
          <p:spPr bwMode="auto">
            <a:xfrm>
              <a:off x="4317" y="2592"/>
              <a:ext cx="2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30</a:t>
              </a:r>
            </a:p>
          </p:txBody>
        </p:sp>
        <p:sp>
          <p:nvSpPr>
            <p:cNvPr id="23579" name="Text Box 62"/>
            <p:cNvSpPr txBox="1">
              <a:spLocks noChangeArrowheads="1"/>
            </p:cNvSpPr>
            <p:nvPr/>
          </p:nvSpPr>
          <p:spPr bwMode="auto">
            <a:xfrm>
              <a:off x="4533" y="2592"/>
              <a:ext cx="2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000">
                  <a:latin typeface="Arial Rounded MT Bold" pitchFamily="34" charset="0"/>
                </a:rPr>
                <a:t>40</a:t>
              </a:r>
            </a:p>
          </p:txBody>
        </p:sp>
      </p:grpSp>
      <p:sp>
        <p:nvSpPr>
          <p:cNvPr id="23562" name="Text Box 63"/>
          <p:cNvSpPr txBox="1">
            <a:spLocks noChangeArrowheads="1"/>
          </p:cNvSpPr>
          <p:nvPr/>
        </p:nvSpPr>
        <p:spPr bwMode="auto">
          <a:xfrm rot="-5400000">
            <a:off x="4602957" y="2829719"/>
            <a:ext cx="8302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600">
                <a:latin typeface="Arial Rounded MT Bold" pitchFamily="34" charset="0"/>
              </a:rPr>
              <a:t>“High”</a:t>
            </a:r>
          </a:p>
        </p:txBody>
      </p:sp>
      <p:sp>
        <p:nvSpPr>
          <p:cNvPr id="23563" name="Rectangle 64"/>
          <p:cNvSpPr>
            <a:spLocks noChangeArrowheads="1"/>
          </p:cNvSpPr>
          <p:nvPr/>
        </p:nvSpPr>
        <p:spPr bwMode="auto">
          <a:xfrm>
            <a:off x="838200" y="1833563"/>
            <a:ext cx="3429000" cy="457200"/>
          </a:xfrm>
          <a:prstGeom prst="rect">
            <a:avLst/>
          </a:prstGeom>
          <a:solidFill>
            <a:schemeClr val="tx1"/>
          </a:solidFill>
          <a:ln w="9525">
            <a:solidFill>
              <a:schemeClr val="tx1"/>
            </a:solidFill>
            <a:miter lim="800000"/>
            <a:headEnd/>
            <a:tailEnd/>
          </a:ln>
        </p:spPr>
        <p:txBody>
          <a:bodyPr wrap="none" anchor="ctr"/>
          <a:lstStyle/>
          <a:p>
            <a:pPr algn="ctr" eaLnBrk="0" hangingPunct="0"/>
            <a:r>
              <a:rPr lang="en-US" sz="1400" i="1">
                <a:latin typeface="Arial Rounded MT Bold" pitchFamily="34" charset="0"/>
              </a:rPr>
              <a:t>Placebo</a:t>
            </a:r>
          </a:p>
        </p:txBody>
      </p:sp>
      <p:sp>
        <p:nvSpPr>
          <p:cNvPr id="23564" name="Text Box 65"/>
          <p:cNvSpPr txBox="1">
            <a:spLocks noChangeArrowheads="1"/>
          </p:cNvSpPr>
          <p:nvPr/>
        </p:nvSpPr>
        <p:spPr bwMode="auto">
          <a:xfrm>
            <a:off x="1092200" y="1966913"/>
            <a:ext cx="108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solidFill>
                  <a:schemeClr val="bg1"/>
                </a:solidFill>
                <a:latin typeface="Arial Rounded MT Bold" pitchFamily="34" charset="0"/>
              </a:rPr>
              <a:t>Placebo</a:t>
            </a:r>
          </a:p>
        </p:txBody>
      </p:sp>
      <p:sp>
        <p:nvSpPr>
          <p:cNvPr id="23565" name="Text Box 66"/>
          <p:cNvSpPr txBox="1">
            <a:spLocks noChangeArrowheads="1"/>
          </p:cNvSpPr>
          <p:nvPr/>
        </p:nvSpPr>
        <p:spPr bwMode="auto">
          <a:xfrm>
            <a:off x="3200400" y="1966913"/>
            <a:ext cx="52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dirty="0">
                <a:solidFill>
                  <a:schemeClr val="bg1"/>
                </a:solidFill>
                <a:latin typeface="Arial Rounded MT Bold" pitchFamily="34" charset="0"/>
              </a:rPr>
              <a:t>MP</a:t>
            </a:r>
          </a:p>
        </p:txBody>
      </p:sp>
      <p:sp>
        <p:nvSpPr>
          <p:cNvPr id="23566" name="Text Box 3"/>
          <p:cNvSpPr txBox="1">
            <a:spLocks noChangeArrowheads="1"/>
          </p:cNvSpPr>
          <p:nvPr/>
        </p:nvSpPr>
        <p:spPr bwMode="auto">
          <a:xfrm>
            <a:off x="762000" y="4267200"/>
            <a:ext cx="7924800" cy="150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90000"/>
              </a:lnSpc>
            </a:pPr>
            <a:r>
              <a:rPr lang="en-US" dirty="0">
                <a:latin typeface="Calibri" pitchFamily="34" charset="0"/>
              </a:rPr>
              <a:t/>
            </a:r>
            <a:br>
              <a:rPr lang="en-US" dirty="0">
                <a:latin typeface="Calibri" pitchFamily="34" charset="0"/>
              </a:rPr>
            </a:br>
            <a:r>
              <a:rPr lang="en-US" sz="2000" dirty="0" smtClean="0">
                <a:latin typeface="Calibri" pitchFamily="34" charset="0"/>
              </a:rPr>
              <a:t>[</a:t>
            </a:r>
            <a:r>
              <a:rPr lang="en-US" sz="2000" baseline="30000" dirty="0" smtClean="0">
                <a:latin typeface="Calibri" pitchFamily="34" charset="0"/>
              </a:rPr>
              <a:t>11</a:t>
            </a:r>
            <a:r>
              <a:rPr lang="en-US" sz="2000" dirty="0" smtClean="0">
                <a:latin typeface="Calibri" pitchFamily="34" charset="0"/>
              </a:rPr>
              <a:t>C]Raclopride </a:t>
            </a:r>
            <a:r>
              <a:rPr lang="en-US" sz="2000" dirty="0">
                <a:latin typeface="Calibri" pitchFamily="34" charset="0"/>
              </a:rPr>
              <a:t>binds to dopamine receptors</a:t>
            </a:r>
            <a:r>
              <a:rPr lang="en-US" sz="2000" dirty="0" smtClean="0">
                <a:latin typeface="Calibri" pitchFamily="34" charset="0"/>
              </a:rPr>
              <a:t>. </a:t>
            </a:r>
            <a:endParaRPr lang="en-US" sz="2000" dirty="0">
              <a:latin typeface="Calibri" pitchFamily="34" charset="0"/>
            </a:endParaRPr>
          </a:p>
          <a:p>
            <a:pPr algn="ctr" eaLnBrk="1" hangingPunct="1">
              <a:lnSpc>
                <a:spcPct val="90000"/>
              </a:lnSpc>
            </a:pPr>
            <a:r>
              <a:rPr lang="en-US" sz="2000" dirty="0">
                <a:latin typeface="Calibri" pitchFamily="34" charset="0"/>
              </a:rPr>
              <a:t> Methylphenidate </a:t>
            </a:r>
            <a:r>
              <a:rPr lang="en-US" sz="2000" dirty="0" smtClean="0">
                <a:latin typeface="Calibri" pitchFamily="34" charset="0"/>
              </a:rPr>
              <a:t>increases </a:t>
            </a:r>
            <a:r>
              <a:rPr lang="en-US" sz="2000" dirty="0">
                <a:latin typeface="Calibri" pitchFamily="34" charset="0"/>
              </a:rPr>
              <a:t>dopamine in the synapse.</a:t>
            </a:r>
          </a:p>
          <a:p>
            <a:pPr algn="ctr" eaLnBrk="1" hangingPunct="1">
              <a:lnSpc>
                <a:spcPct val="90000"/>
              </a:lnSpc>
            </a:pPr>
            <a:r>
              <a:rPr lang="en-US" sz="2000" dirty="0" smtClean="0">
                <a:latin typeface="Calibri" pitchFamily="34" charset="0"/>
              </a:rPr>
              <a:t>Dopamine </a:t>
            </a:r>
            <a:r>
              <a:rPr lang="en-US" sz="2000" dirty="0">
                <a:latin typeface="Calibri" pitchFamily="34" charset="0"/>
              </a:rPr>
              <a:t>competes with the </a:t>
            </a:r>
            <a:r>
              <a:rPr lang="en-US" sz="2000" dirty="0" smtClean="0">
                <a:latin typeface="Calibri" pitchFamily="34" charset="0"/>
              </a:rPr>
              <a:t>tracer  </a:t>
            </a:r>
            <a:r>
              <a:rPr lang="en-US" sz="2000" dirty="0">
                <a:latin typeface="Calibri" pitchFamily="34" charset="0"/>
              </a:rPr>
              <a:t>– so the tracer binds less.</a:t>
            </a:r>
          </a:p>
          <a:p>
            <a:pPr algn="ctr" eaLnBrk="1" hangingPunct="1">
              <a:lnSpc>
                <a:spcPct val="90000"/>
              </a:lnSpc>
            </a:pPr>
            <a:r>
              <a:rPr lang="en-US" sz="2400" b="1" i="1" dirty="0">
                <a:solidFill>
                  <a:srgbClr val="4E4EC6"/>
                </a:solidFill>
                <a:latin typeface="Calibri" pitchFamily="34" charset="0"/>
              </a:rPr>
              <a:t>Decrease in binding is related to “high.”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l="5807" t="16826" r="10870"/>
          <a:stretch>
            <a:fillRect/>
          </a:stretch>
        </p:blipFill>
        <p:spPr bwMode="auto">
          <a:xfrm>
            <a:off x="1130300" y="762000"/>
            <a:ext cx="73279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0" y="206375"/>
            <a:ext cx="91440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800"/>
              </a:lnSpc>
              <a:defRPr/>
            </a:pPr>
            <a:r>
              <a:rPr lang="en-US" sz="3600" b="1" i="1" dirty="0" smtClean="0">
                <a:solidFill>
                  <a:srgbClr val="000099"/>
                </a:solidFill>
                <a:effectLst>
                  <a:outerShdw blurRad="38100" dist="38100" dir="2700000" algn="tl">
                    <a:srgbClr val="000000">
                      <a:alpha val="43137"/>
                    </a:srgbClr>
                  </a:outerShdw>
                </a:effectLst>
                <a:latin typeface="Calibri" pitchFamily="34" charset="0"/>
              </a:rPr>
              <a:t>Striatal D2 Receptor in Multiple Addictions</a:t>
            </a:r>
            <a:endParaRPr lang="en-US" sz="3600" b="1" i="1" dirty="0">
              <a:solidFill>
                <a:srgbClr val="000099"/>
              </a:solidFill>
              <a:effectLst>
                <a:outerShdw blurRad="38100" dist="38100" dir="2700000" algn="tl">
                  <a:srgbClr val="000000">
                    <a:alpha val="43137"/>
                  </a:srgbClr>
                </a:outerShdw>
              </a:effectLst>
              <a:latin typeface="Calibri" pitchFamily="34" charset="0"/>
            </a:endParaRPr>
          </a:p>
        </p:txBody>
      </p:sp>
      <p:sp>
        <p:nvSpPr>
          <p:cNvPr id="27652" name="TextBox 1"/>
          <p:cNvSpPr txBox="1">
            <a:spLocks noChangeArrowheads="1"/>
          </p:cNvSpPr>
          <p:nvPr/>
        </p:nvSpPr>
        <p:spPr bwMode="auto">
          <a:xfrm>
            <a:off x="3295650" y="6286500"/>
            <a:ext cx="536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i="1"/>
              <a:t>N. Volkow et al., Brookhaven National Laboratory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380999"/>
            <a:ext cx="9144000" cy="1143001"/>
          </a:xfrm>
        </p:spPr>
        <p:txBody>
          <a:bodyPr/>
          <a:lstStyle/>
          <a:p>
            <a:pPr>
              <a:lnSpc>
                <a:spcPts val="3600"/>
              </a:lnSpc>
            </a:pPr>
            <a:r>
              <a:rPr lang="en-US" sz="3200" b="1" i="1" dirty="0" smtClean="0">
                <a:solidFill>
                  <a:schemeClr val="accent2"/>
                </a:solidFill>
                <a:ea typeface="ＭＳ Ｐゴシック" pitchFamily="34" charset="-128"/>
              </a:rPr>
              <a:t>Frontostriatal System Controls</a:t>
            </a:r>
            <a:br>
              <a:rPr lang="en-US" sz="3200" b="1" i="1" dirty="0" smtClean="0">
                <a:solidFill>
                  <a:schemeClr val="accent2"/>
                </a:solidFill>
                <a:ea typeface="ＭＳ Ｐゴシック" pitchFamily="34" charset="-128"/>
              </a:rPr>
            </a:br>
            <a:r>
              <a:rPr lang="en-US" sz="3200" b="1" i="1" dirty="0" smtClean="0">
                <a:solidFill>
                  <a:schemeClr val="accent2"/>
                </a:solidFill>
                <a:ea typeface="ＭＳ Ｐゴシック" pitchFamily="34" charset="-128"/>
              </a:rPr>
              <a:t> Executive Functions</a:t>
            </a:r>
            <a:r>
              <a:rPr lang="en-US" sz="3600" dirty="0" smtClean="0">
                <a:ea typeface="ＭＳ Ｐゴシック" pitchFamily="34" charset="-128"/>
              </a:rPr>
              <a:t/>
            </a:r>
            <a:br>
              <a:rPr lang="en-US" sz="3600" dirty="0" smtClean="0">
                <a:ea typeface="ＭＳ Ｐゴシック" pitchFamily="34" charset="-128"/>
              </a:rPr>
            </a:br>
            <a:endParaRPr lang="en-US" sz="2400" dirty="0" smtClean="0">
              <a:ea typeface="ＭＳ Ｐゴシック" pitchFamily="34" charset="-128"/>
            </a:endParaRPr>
          </a:p>
        </p:txBody>
      </p:sp>
      <p:pic>
        <p:nvPicPr>
          <p:cNvPr id="29699" name="Picture 8" descr="Striatal network projec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389327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descr="fronto-striatal.gif"/>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b="16319"/>
          <a:stretch>
            <a:fillRect/>
          </a:stretch>
        </p:blipFill>
        <p:spPr bwMode="auto">
          <a:xfrm>
            <a:off x="4953000" y="1571625"/>
            <a:ext cx="3411214"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62000" y="1418272"/>
            <a:ext cx="7162800" cy="5058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228600"/>
            <a:ext cx="9144000" cy="1143000"/>
          </a:xfrm>
        </p:spPr>
        <p:txBody>
          <a:bodyPr>
            <a:noAutofit/>
          </a:bodyPr>
          <a:lstStyle/>
          <a:p>
            <a:pPr>
              <a:lnSpc>
                <a:spcPts val="3600"/>
              </a:lnSpc>
              <a:tabLst>
                <a:tab pos="3143250" algn="l"/>
              </a:tabLst>
              <a:defRPr/>
            </a:pPr>
            <a:r>
              <a:rPr lang="en-US" sz="3400" b="1" i="1" dirty="0" smtClean="0">
                <a:solidFill>
                  <a:schemeClr val="accent2"/>
                </a:solidFill>
                <a:latin typeface="Calibri" pitchFamily="34" charset="0"/>
              </a:rPr>
              <a:t>Dopamine Receptors in Striatum are Linked</a:t>
            </a:r>
            <a:br>
              <a:rPr lang="en-US" sz="3400" b="1" i="1" dirty="0" smtClean="0">
                <a:solidFill>
                  <a:schemeClr val="accent2"/>
                </a:solidFill>
                <a:latin typeface="Calibri" pitchFamily="34" charset="0"/>
              </a:rPr>
            </a:br>
            <a:r>
              <a:rPr lang="en-US" sz="3400" b="1" i="1" dirty="0" smtClean="0">
                <a:solidFill>
                  <a:schemeClr val="accent2"/>
                </a:solidFill>
                <a:latin typeface="Calibri" pitchFamily="34" charset="0"/>
              </a:rPr>
              <a:t> </a:t>
            </a:r>
            <a:r>
              <a:rPr lang="en-US" sz="3400" b="1" i="1" dirty="0">
                <a:solidFill>
                  <a:schemeClr val="accent2"/>
                </a:solidFill>
                <a:latin typeface="Calibri" pitchFamily="34" charset="0"/>
              </a:rPr>
              <a:t>to </a:t>
            </a:r>
            <a:r>
              <a:rPr lang="en-US" sz="3400" b="1" i="1" dirty="0" smtClean="0">
                <a:solidFill>
                  <a:schemeClr val="accent2"/>
                </a:solidFill>
                <a:latin typeface="Calibri" pitchFamily="34" charset="0"/>
              </a:rPr>
              <a:t>Metabolism in Orbitofrontal Cortex</a:t>
            </a:r>
            <a:endParaRPr lang="en-US" sz="3400" b="1" i="1" dirty="0">
              <a:solidFill>
                <a:schemeClr val="accent2"/>
              </a:solidFill>
              <a:latin typeface="Calibri" pitchFamily="34" charset="0"/>
            </a:endParaRPr>
          </a:p>
        </p:txBody>
      </p:sp>
      <p:sp>
        <p:nvSpPr>
          <p:cNvPr id="4" name="Rectangle 3"/>
          <p:cNvSpPr/>
          <p:nvPr/>
        </p:nvSpPr>
        <p:spPr>
          <a:xfrm>
            <a:off x="838200" y="1828800"/>
            <a:ext cx="152400" cy="2286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914400" y="4267200"/>
            <a:ext cx="152400" cy="2286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066800" y="3082409"/>
            <a:ext cx="877741" cy="369332"/>
          </a:xfrm>
          <a:prstGeom prst="rect">
            <a:avLst/>
          </a:prstGeom>
          <a:solidFill>
            <a:schemeClr val="tx2"/>
          </a:solidFill>
        </p:spPr>
        <p:txBody>
          <a:bodyPr wrap="none" rtlCol="0">
            <a:spAutoFit/>
          </a:bodyPr>
          <a:lstStyle/>
          <a:p>
            <a:r>
              <a:rPr lang="en-US" dirty="0" smtClean="0">
                <a:solidFill>
                  <a:schemeClr val="bg1"/>
                </a:solidFill>
                <a:latin typeface="Calibri" pitchFamily="34" charset="0"/>
              </a:rPr>
              <a:t>Control</a:t>
            </a:r>
            <a:endParaRPr lang="en-US" dirty="0">
              <a:solidFill>
                <a:schemeClr val="bg1"/>
              </a:solidFill>
              <a:latin typeface="Calibri" pitchFamily="34" charset="0"/>
            </a:endParaRPr>
          </a:p>
        </p:txBody>
      </p:sp>
      <p:sp>
        <p:nvSpPr>
          <p:cNvPr id="8" name="TextBox 7"/>
          <p:cNvSpPr txBox="1"/>
          <p:nvPr/>
        </p:nvSpPr>
        <p:spPr>
          <a:xfrm>
            <a:off x="2411771" y="3059668"/>
            <a:ext cx="1322029" cy="369332"/>
          </a:xfrm>
          <a:prstGeom prst="rect">
            <a:avLst/>
          </a:prstGeom>
          <a:solidFill>
            <a:schemeClr val="tx2"/>
          </a:solidFill>
        </p:spPr>
        <p:txBody>
          <a:bodyPr wrap="none" rtlCol="0">
            <a:spAutoFit/>
          </a:bodyPr>
          <a:lstStyle/>
          <a:p>
            <a:r>
              <a:rPr lang="en-US" dirty="0" smtClean="0">
                <a:solidFill>
                  <a:schemeClr val="bg1"/>
                </a:solidFill>
                <a:latin typeface="Calibri" pitchFamily="34" charset="0"/>
              </a:rPr>
              <a:t>METH Users</a:t>
            </a:r>
            <a:endParaRPr lang="en-US" dirty="0">
              <a:solidFill>
                <a:schemeClr val="bg1"/>
              </a:solidFill>
              <a:latin typeface="Calibri" pitchFamily="34" charset="0"/>
            </a:endParaRPr>
          </a:p>
        </p:txBody>
      </p:sp>
      <p:sp>
        <p:nvSpPr>
          <p:cNvPr id="9" name="TextBox 8"/>
          <p:cNvSpPr txBox="1"/>
          <p:nvPr/>
        </p:nvSpPr>
        <p:spPr>
          <a:xfrm>
            <a:off x="2514600" y="5562600"/>
            <a:ext cx="1035540" cy="369332"/>
          </a:xfrm>
          <a:prstGeom prst="rect">
            <a:avLst/>
          </a:prstGeom>
          <a:solidFill>
            <a:schemeClr val="tx2"/>
          </a:solidFill>
        </p:spPr>
        <p:txBody>
          <a:bodyPr wrap="none" rtlCol="0">
            <a:spAutoFit/>
          </a:bodyPr>
          <a:lstStyle/>
          <a:p>
            <a:r>
              <a:rPr lang="en-US" dirty="0" smtClean="0">
                <a:solidFill>
                  <a:schemeClr val="bg1"/>
                </a:solidFill>
                <a:latin typeface="Calibri" pitchFamily="34" charset="0"/>
              </a:rPr>
              <a:t>Alcoholic</a:t>
            </a:r>
            <a:endParaRPr lang="en-US" dirty="0">
              <a:solidFill>
                <a:schemeClr val="bg1"/>
              </a:solidFill>
              <a:latin typeface="Calibri" pitchFamily="34" charset="0"/>
            </a:endParaRPr>
          </a:p>
        </p:txBody>
      </p:sp>
      <p:sp>
        <p:nvSpPr>
          <p:cNvPr id="10" name="TextBox 9"/>
          <p:cNvSpPr txBox="1"/>
          <p:nvPr/>
        </p:nvSpPr>
        <p:spPr>
          <a:xfrm>
            <a:off x="990600" y="5562600"/>
            <a:ext cx="877741" cy="369332"/>
          </a:xfrm>
          <a:prstGeom prst="rect">
            <a:avLst/>
          </a:prstGeom>
          <a:solidFill>
            <a:schemeClr val="tx2"/>
          </a:solidFill>
        </p:spPr>
        <p:txBody>
          <a:bodyPr wrap="none" rtlCol="0">
            <a:spAutoFit/>
          </a:bodyPr>
          <a:lstStyle/>
          <a:p>
            <a:r>
              <a:rPr lang="en-US" dirty="0" smtClean="0">
                <a:solidFill>
                  <a:schemeClr val="bg1"/>
                </a:solidFill>
                <a:latin typeface="Calibri" pitchFamily="34" charset="0"/>
              </a:rPr>
              <a:t>Control</a:t>
            </a:r>
            <a:endParaRPr lang="en-US" dirty="0">
              <a:solidFill>
                <a:schemeClr val="bg1"/>
              </a:solidFill>
              <a:latin typeface="Calibri" pitchFamily="34" charset="0"/>
            </a:endParaRPr>
          </a:p>
        </p:txBody>
      </p:sp>
      <p:sp>
        <p:nvSpPr>
          <p:cNvPr id="12" name="Rectangle 11"/>
          <p:cNvSpPr/>
          <p:nvPr/>
        </p:nvSpPr>
        <p:spPr>
          <a:xfrm>
            <a:off x="5257800" y="1828800"/>
            <a:ext cx="1524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791200" y="6248400"/>
            <a:ext cx="13716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495800" y="6172200"/>
            <a:ext cx="3760197" cy="338554"/>
          </a:xfrm>
          <a:prstGeom prst="rect">
            <a:avLst/>
          </a:prstGeom>
          <a:noFill/>
        </p:spPr>
        <p:txBody>
          <a:bodyPr wrap="none" rtlCol="0">
            <a:spAutoFit/>
          </a:bodyPr>
          <a:lstStyle/>
          <a:p>
            <a:r>
              <a:rPr lang="en-US" sz="1600" dirty="0" smtClean="0">
                <a:latin typeface="Calibri" pitchFamily="34" charset="0"/>
              </a:rPr>
              <a:t>Dopamine Receptor Availability in Striatum</a:t>
            </a:r>
            <a:endParaRPr lang="en-US" sz="1600" dirty="0">
              <a:latin typeface="Calibri" pitchFamily="34" charset="0"/>
            </a:endParaRPr>
          </a:p>
        </p:txBody>
      </p:sp>
      <p:sp>
        <p:nvSpPr>
          <p:cNvPr id="15" name="TextBox 14"/>
          <p:cNvSpPr txBox="1"/>
          <p:nvPr/>
        </p:nvSpPr>
        <p:spPr>
          <a:xfrm rot="16200000">
            <a:off x="2771145" y="3539622"/>
            <a:ext cx="3864071" cy="338554"/>
          </a:xfrm>
          <a:prstGeom prst="rect">
            <a:avLst/>
          </a:prstGeom>
          <a:solidFill>
            <a:schemeClr val="bg1"/>
          </a:solidFill>
        </p:spPr>
        <p:txBody>
          <a:bodyPr wrap="none" rtlCol="0">
            <a:spAutoFit/>
          </a:bodyPr>
          <a:lstStyle/>
          <a:p>
            <a:r>
              <a:rPr lang="en-US" sz="1600" dirty="0" smtClean="0">
                <a:latin typeface="Calibri" pitchFamily="34" charset="0"/>
              </a:rPr>
              <a:t>Glucose Metabolism  in Orbitofrontal Cortex</a:t>
            </a:r>
            <a:endParaRPr lang="en-US" sz="1600" dirty="0">
              <a:latin typeface="Calibri"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43060" y="2087216"/>
            <a:ext cx="3591339" cy="259689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94" name="Text Box 8"/>
          <p:cNvSpPr txBox="1">
            <a:spLocks noChangeArrowheads="1"/>
          </p:cNvSpPr>
          <p:nvPr/>
        </p:nvSpPr>
        <p:spPr bwMode="auto">
          <a:xfrm>
            <a:off x="5195888" y="5791200"/>
            <a:ext cx="3186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i="1">
                <a:solidFill>
                  <a:schemeClr val="tx2"/>
                </a:solidFill>
                <a:latin typeface="Calibri" pitchFamily="34" charset="0"/>
                <a:cs typeface="Arial" pitchFamily="34" charset="0"/>
              </a:rPr>
              <a:t>B Lee et al., J Neurosci, 2009</a:t>
            </a:r>
          </a:p>
        </p:txBody>
      </p:sp>
      <p:sp>
        <p:nvSpPr>
          <p:cNvPr id="33795" name="Text Box 10"/>
          <p:cNvSpPr txBox="1">
            <a:spLocks noChangeArrowheads="1"/>
          </p:cNvSpPr>
          <p:nvPr/>
        </p:nvSpPr>
        <p:spPr bwMode="auto">
          <a:xfrm>
            <a:off x="9890125" y="-641350"/>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atin typeface="Calibri" pitchFamily="34" charset="0"/>
              <a:cs typeface="Arial" pitchFamily="34" charset="0"/>
            </a:endParaRPr>
          </a:p>
        </p:txBody>
      </p:sp>
      <p:sp>
        <p:nvSpPr>
          <p:cNvPr id="33796" name="Rectangle 2"/>
          <p:cNvSpPr>
            <a:spLocks noGrp="1" noChangeArrowheads="1"/>
          </p:cNvSpPr>
          <p:nvPr>
            <p:ph type="title" idx="4294967295"/>
          </p:nvPr>
        </p:nvSpPr>
        <p:spPr>
          <a:xfrm>
            <a:off x="0" y="228600"/>
            <a:ext cx="9144000" cy="1143000"/>
          </a:xfrm>
        </p:spPr>
        <p:txBody>
          <a:bodyPr/>
          <a:lstStyle/>
          <a:p>
            <a:pPr eaLnBrk="1" hangingPunct="1">
              <a:lnSpc>
                <a:spcPts val="3900"/>
              </a:lnSpc>
            </a:pPr>
            <a:r>
              <a:rPr lang="en-US" sz="3200" b="1" i="1" dirty="0">
                <a:solidFill>
                  <a:srgbClr val="34349E"/>
                </a:solidFill>
                <a:latin typeface="Calibri" pitchFamily="34" charset="0"/>
                <a:ea typeface="ＭＳ Ｐゴシック" pitchFamily="34" charset="-128"/>
              </a:rPr>
              <a:t> </a:t>
            </a:r>
            <a:r>
              <a:rPr lang="en-US" sz="3200" b="1" i="1" dirty="0" smtClean="0">
                <a:solidFill>
                  <a:srgbClr val="34349E"/>
                </a:solidFill>
                <a:latin typeface="Calibri" pitchFamily="34" charset="0"/>
                <a:ea typeface="ＭＳ Ｐゴシック" pitchFamily="34" charset="-128"/>
              </a:rPr>
              <a:t>Negative Correlation of D2-type Receptor Binding</a:t>
            </a:r>
            <a:br>
              <a:rPr lang="en-US" sz="3200" b="1" i="1" dirty="0" smtClean="0">
                <a:solidFill>
                  <a:srgbClr val="34349E"/>
                </a:solidFill>
                <a:latin typeface="Calibri" pitchFamily="34" charset="0"/>
                <a:ea typeface="ＭＳ Ｐゴシック" pitchFamily="34" charset="-128"/>
              </a:rPr>
            </a:br>
            <a:r>
              <a:rPr lang="en-US" sz="3200" b="1" i="1" dirty="0" smtClean="0">
                <a:solidFill>
                  <a:srgbClr val="34349E"/>
                </a:solidFill>
                <a:latin typeface="Calibri" pitchFamily="34" charset="0"/>
                <a:ea typeface="ＭＳ Ｐゴシック" pitchFamily="34" charset="-128"/>
              </a:rPr>
              <a:t>with Impulsivity in METH Users</a:t>
            </a:r>
          </a:p>
        </p:txBody>
      </p:sp>
      <p:pic>
        <p:nvPicPr>
          <p:cNvPr id="337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952"/>
          <a:stretch/>
        </p:blipFill>
        <p:spPr bwMode="auto">
          <a:xfrm>
            <a:off x="76200" y="1718220"/>
            <a:ext cx="4993034" cy="328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54037" y="4724400"/>
            <a:ext cx="6684963" cy="682625"/>
          </a:xfrm>
          <a:prstGeom prst="rect">
            <a:avLst/>
          </a:prstGeom>
          <a:noFill/>
        </p:spPr>
        <p:txBody>
          <a:bodyPr>
            <a:spAutoFit/>
          </a:bodyPr>
          <a:lstStyle/>
          <a:p>
            <a:pPr fontAlgn="auto">
              <a:lnSpc>
                <a:spcPts val="2300"/>
              </a:lnSpc>
              <a:spcBef>
                <a:spcPts val="0"/>
              </a:spcBef>
              <a:spcAft>
                <a:spcPts val="0"/>
              </a:spcAft>
              <a:defRPr/>
            </a:pPr>
            <a:r>
              <a:rPr lang="en-US" sz="2800" dirty="0">
                <a:solidFill>
                  <a:prstClr val="black"/>
                </a:solidFill>
                <a:latin typeface="Calibri"/>
                <a:ea typeface="+mn-ea"/>
              </a:rPr>
              <a:t>        </a:t>
            </a:r>
            <a:r>
              <a:rPr lang="en-US" sz="2800" b="1" dirty="0">
                <a:solidFill>
                  <a:prstClr val="black"/>
                </a:solidFill>
                <a:latin typeface="Calibri"/>
                <a:ea typeface="+mn-ea"/>
              </a:rPr>
              <a:t>Cognitive</a:t>
            </a:r>
            <a:r>
              <a:rPr lang="en-US" sz="2800" dirty="0">
                <a:solidFill>
                  <a:prstClr val="black"/>
                </a:solidFill>
                <a:latin typeface="Calibri"/>
                <a:ea typeface="+mn-ea"/>
              </a:rPr>
              <a:t>        </a:t>
            </a:r>
            <a:r>
              <a:rPr lang="en-US" sz="2800" b="1" dirty="0">
                <a:solidFill>
                  <a:prstClr val="black"/>
                </a:solidFill>
                <a:latin typeface="Calibri"/>
                <a:ea typeface="+mn-ea"/>
              </a:rPr>
              <a:t>Behavioral</a:t>
            </a:r>
            <a:r>
              <a:rPr lang="en-US" sz="2800" dirty="0">
                <a:solidFill>
                  <a:prstClr val="black"/>
                </a:solidFill>
                <a:latin typeface="Calibri"/>
                <a:ea typeface="+mn-ea"/>
              </a:rPr>
              <a:t> </a:t>
            </a:r>
          </a:p>
          <a:p>
            <a:pPr fontAlgn="auto">
              <a:lnSpc>
                <a:spcPts val="2300"/>
              </a:lnSpc>
              <a:spcBef>
                <a:spcPts val="0"/>
              </a:spcBef>
              <a:spcAft>
                <a:spcPts val="0"/>
              </a:spcAft>
              <a:defRPr/>
            </a:pPr>
            <a:endParaRPr lang="en-US" sz="2800" dirty="0">
              <a:solidFill>
                <a:prstClr val="black"/>
              </a:solidFill>
              <a:latin typeface="Calibri"/>
              <a:ea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912" y="2201963"/>
            <a:ext cx="3235854" cy="252243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2578870"/>
            <a:ext cx="417166" cy="2015796"/>
          </a:xfrm>
          <a:prstGeom prst="rect">
            <a:avLst/>
          </a:prstGeom>
        </p:spPr>
      </p:pic>
      <p:sp>
        <p:nvSpPr>
          <p:cNvPr id="7" name="Rectangle 6"/>
          <p:cNvSpPr/>
          <p:nvPr/>
        </p:nvSpPr>
        <p:spPr>
          <a:xfrm>
            <a:off x="5638800" y="2192024"/>
            <a:ext cx="2743200" cy="23643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53579" y="2133600"/>
            <a:ext cx="3128421" cy="369332"/>
          </a:xfrm>
          <a:prstGeom prst="rect">
            <a:avLst/>
          </a:prstGeom>
          <a:noFill/>
        </p:spPr>
        <p:txBody>
          <a:bodyPr wrap="none" rtlCol="0">
            <a:spAutoFit/>
          </a:bodyPr>
          <a:lstStyle/>
          <a:p>
            <a:r>
              <a:rPr lang="en-US" dirty="0" smtClean="0">
                <a:solidFill>
                  <a:schemeClr val="bg1"/>
                </a:solidFill>
                <a:latin typeface="Calibri" pitchFamily="34" charset="0"/>
              </a:rPr>
              <a:t>Methamphetamine-Dependent</a:t>
            </a:r>
            <a:endParaRPr lang="en-US"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Autofit/>
          </a:bodyPr>
          <a:lstStyle/>
          <a:p>
            <a:pPr>
              <a:defRPr/>
            </a:pPr>
            <a:r>
              <a:rPr lang="en-US" sz="3600" b="1" i="1" dirty="0" smtClean="0">
                <a:solidFill>
                  <a:srgbClr val="34349E"/>
                </a:solidFill>
                <a:latin typeface="Calibri" pitchFamily="34" charset="0"/>
              </a:rPr>
              <a:t>Dopamine Receptors and Self-Control</a:t>
            </a:r>
            <a:br>
              <a:rPr lang="en-US" sz="3600" b="1" i="1" dirty="0" smtClean="0">
                <a:solidFill>
                  <a:srgbClr val="34349E"/>
                </a:solidFill>
                <a:latin typeface="Calibri" pitchFamily="34" charset="0"/>
              </a:rPr>
            </a:br>
            <a:r>
              <a:rPr lang="en-US" sz="3600" b="1" i="1" dirty="0" smtClean="0">
                <a:solidFill>
                  <a:srgbClr val="34349E"/>
                </a:solidFill>
                <a:latin typeface="Calibri" pitchFamily="34" charset="0"/>
              </a:rPr>
              <a:t> </a:t>
            </a:r>
            <a:r>
              <a:rPr lang="en-US" sz="3200" b="1" i="1" dirty="0" smtClean="0">
                <a:solidFill>
                  <a:srgbClr val="7A7AD4"/>
                </a:solidFill>
                <a:latin typeface="Calibri" pitchFamily="34" charset="0"/>
              </a:rPr>
              <a:t>Opposing Pathways</a:t>
            </a:r>
            <a:r>
              <a:rPr lang="en-US" sz="3600" b="1" i="1" dirty="0" smtClean="0">
                <a:solidFill>
                  <a:srgbClr val="000099"/>
                </a:solidFill>
                <a:effectLst>
                  <a:outerShdw blurRad="38100" dist="38100" dir="2700000" algn="tl">
                    <a:srgbClr val="000000">
                      <a:alpha val="43137"/>
                    </a:srgbClr>
                  </a:outerShdw>
                </a:effectLst>
              </a:rPr>
              <a:t/>
            </a:r>
            <a:br>
              <a:rPr lang="en-US" sz="3600" b="1" i="1" dirty="0" smtClean="0">
                <a:solidFill>
                  <a:srgbClr val="000099"/>
                </a:solidFill>
                <a:effectLst>
                  <a:outerShdw blurRad="38100" dist="38100" dir="2700000" algn="tl">
                    <a:srgbClr val="000000">
                      <a:alpha val="43137"/>
                    </a:srgbClr>
                  </a:outerShdw>
                </a:effectLst>
              </a:rPr>
            </a:br>
            <a:r>
              <a:rPr lang="en-US" sz="3600" b="1" i="1" dirty="0" smtClean="0">
                <a:solidFill>
                  <a:srgbClr val="000099"/>
                </a:solidFill>
                <a:effectLst>
                  <a:outerShdw blurRad="38100" dist="38100" dir="2700000" algn="tl">
                    <a:srgbClr val="000000">
                      <a:alpha val="43137"/>
                    </a:srgbClr>
                  </a:outerShdw>
                </a:effectLst>
              </a:rPr>
              <a:t/>
            </a:r>
            <a:br>
              <a:rPr lang="en-US" sz="3600" b="1" i="1" dirty="0" smtClean="0">
                <a:solidFill>
                  <a:srgbClr val="000099"/>
                </a:solidFill>
                <a:effectLst>
                  <a:outerShdw blurRad="38100" dist="38100" dir="2700000" algn="tl">
                    <a:srgbClr val="000000">
                      <a:alpha val="43137"/>
                    </a:srgbClr>
                  </a:outerShdw>
                </a:effectLst>
              </a:rPr>
            </a:br>
            <a:endParaRPr lang="en-US" sz="3600" b="1" i="1" dirty="0">
              <a:solidFill>
                <a:srgbClr val="000099"/>
              </a:solidFill>
              <a:effectLst>
                <a:outerShdw blurRad="38100" dist="38100" dir="2700000" algn="tl">
                  <a:srgbClr val="000000">
                    <a:alpha val="43137"/>
                  </a:srgbClr>
                </a:outerShdw>
              </a:effectLst>
            </a:endParaRPr>
          </a:p>
        </p:txBody>
      </p:sp>
      <p:grpSp>
        <p:nvGrpSpPr>
          <p:cNvPr id="36867" name="Group 17"/>
          <p:cNvGrpSpPr>
            <a:grpSpLocks/>
          </p:cNvGrpSpPr>
          <p:nvPr/>
        </p:nvGrpSpPr>
        <p:grpSpPr bwMode="auto">
          <a:xfrm rot="-8099085">
            <a:off x="5293519" y="4074319"/>
            <a:ext cx="555625" cy="931863"/>
            <a:chOff x="3052232" y="5088632"/>
            <a:chExt cx="555245" cy="931158"/>
          </a:xfrm>
        </p:grpSpPr>
        <p:sp>
          <p:nvSpPr>
            <p:cNvPr id="19" name="Minus 18"/>
            <p:cNvSpPr/>
            <p:nvPr/>
          </p:nvSpPr>
          <p:spPr>
            <a:xfrm>
              <a:off x="3057538" y="5088860"/>
              <a:ext cx="372808" cy="198288"/>
            </a:xfrm>
            <a:prstGeom prst="mathMin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Minus 19"/>
            <p:cNvSpPr/>
            <p:nvPr/>
          </p:nvSpPr>
          <p:spPr>
            <a:xfrm>
              <a:off x="3056466" y="5271695"/>
              <a:ext cx="372807" cy="198288"/>
            </a:xfrm>
            <a:prstGeom prst="mathMin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Minus 20"/>
            <p:cNvSpPr/>
            <p:nvPr/>
          </p:nvSpPr>
          <p:spPr>
            <a:xfrm>
              <a:off x="3056523" y="5487058"/>
              <a:ext cx="372807" cy="198288"/>
            </a:xfrm>
            <a:prstGeom prst="mathMin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Minus 21"/>
            <p:cNvSpPr/>
            <p:nvPr/>
          </p:nvSpPr>
          <p:spPr>
            <a:xfrm>
              <a:off x="3240534" y="5646289"/>
              <a:ext cx="372808" cy="198287"/>
            </a:xfrm>
            <a:prstGeom prst="mathMin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Minus 22"/>
            <p:cNvSpPr/>
            <p:nvPr/>
          </p:nvSpPr>
          <p:spPr>
            <a:xfrm>
              <a:off x="3240582" y="5823514"/>
              <a:ext cx="372807" cy="198288"/>
            </a:xfrm>
            <a:prstGeom prst="mathMin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6868" name="TextBox 13"/>
          <p:cNvSpPr txBox="1">
            <a:spLocks noChangeArrowheads="1"/>
          </p:cNvSpPr>
          <p:nvPr/>
        </p:nvSpPr>
        <p:spPr bwMode="auto">
          <a:xfrm>
            <a:off x="4191000" y="6324600"/>
            <a:ext cx="473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i="1">
                <a:latin typeface="Calibri" pitchFamily="34" charset="0"/>
                <a:ea typeface="Gulim" pitchFamily="34" charset="-127"/>
              </a:rPr>
              <a:t>Adapted from Logan and Cowan, 1984</a:t>
            </a:r>
          </a:p>
        </p:txBody>
      </p:sp>
      <p:grpSp>
        <p:nvGrpSpPr>
          <p:cNvPr id="14" name="Group 13"/>
          <p:cNvGrpSpPr>
            <a:grpSpLocks/>
          </p:cNvGrpSpPr>
          <p:nvPr/>
        </p:nvGrpSpPr>
        <p:grpSpPr bwMode="auto">
          <a:xfrm>
            <a:off x="2222500" y="1111250"/>
            <a:ext cx="4940300" cy="5137150"/>
            <a:chOff x="89668" y="1111636"/>
            <a:chExt cx="4939532" cy="5136763"/>
          </a:xfrm>
        </p:grpSpPr>
        <p:grpSp>
          <p:nvGrpSpPr>
            <p:cNvPr id="36889" name="Group 12"/>
            <p:cNvGrpSpPr>
              <a:grpSpLocks/>
            </p:cNvGrpSpPr>
            <p:nvPr/>
          </p:nvGrpSpPr>
          <p:grpSpPr bwMode="auto">
            <a:xfrm>
              <a:off x="971652" y="1111636"/>
              <a:ext cx="4057548" cy="5136763"/>
              <a:chOff x="609600" y="1111636"/>
              <a:chExt cx="4057548" cy="5136763"/>
            </a:xfrm>
          </p:grpSpPr>
          <p:pic>
            <p:nvPicPr>
              <p:cNvPr id="36893" name="Picture 7" descr="direct indirec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61612"/>
                <a:ext cx="4057548" cy="508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pic>
          <p:sp>
            <p:nvSpPr>
              <p:cNvPr id="25" name="TextBox 24"/>
              <p:cNvSpPr txBox="1"/>
              <p:nvPr/>
            </p:nvSpPr>
            <p:spPr>
              <a:xfrm>
                <a:off x="1278363" y="4583237"/>
                <a:ext cx="1572967" cy="1247681"/>
              </a:xfrm>
              <a:prstGeom prst="rect">
                <a:avLst/>
              </a:prstGeom>
              <a:noFill/>
            </p:spPr>
            <p:txBody>
              <a:bodyPr>
                <a:spAutoFit/>
              </a:bodyPr>
              <a:lstStyle/>
              <a:p>
                <a:pPr algn="ctr">
                  <a:lnSpc>
                    <a:spcPts val="3000"/>
                  </a:lnSpc>
                  <a:defRPr/>
                </a:pPr>
                <a:r>
                  <a:rPr lang="en-US" sz="2000" b="1" dirty="0">
                    <a:solidFill>
                      <a:srgbClr val="000099"/>
                    </a:solidFill>
                    <a:latin typeface="+mj-lt"/>
                    <a:ea typeface="+mj-ea"/>
                    <a:cs typeface="+mj-cs"/>
                  </a:rPr>
                  <a:t>Direct Pathway</a:t>
                </a:r>
              </a:p>
              <a:p>
                <a:pPr algn="ctr">
                  <a:lnSpc>
                    <a:spcPts val="3000"/>
                  </a:lnSpc>
                  <a:defRPr/>
                </a:pPr>
                <a:r>
                  <a:rPr lang="en-US" sz="2000" b="1" dirty="0">
                    <a:solidFill>
                      <a:srgbClr val="000099"/>
                    </a:solidFill>
                    <a:latin typeface="+mj-lt"/>
                    <a:ea typeface="+mj-ea"/>
                    <a:cs typeface="+mj-cs"/>
                  </a:rPr>
                  <a:t>“go”</a:t>
                </a:r>
              </a:p>
            </p:txBody>
          </p:sp>
          <p:grpSp>
            <p:nvGrpSpPr>
              <p:cNvPr id="36895" name="Group 7"/>
              <p:cNvGrpSpPr>
                <a:grpSpLocks/>
              </p:cNvGrpSpPr>
              <p:nvPr/>
            </p:nvGrpSpPr>
            <p:grpSpPr bwMode="auto">
              <a:xfrm>
                <a:off x="1493520" y="1111636"/>
                <a:ext cx="1082040" cy="369332"/>
                <a:chOff x="1493520" y="1111636"/>
                <a:chExt cx="1082040" cy="369332"/>
              </a:xfrm>
            </p:grpSpPr>
            <p:sp>
              <p:nvSpPr>
                <p:cNvPr id="7" name="Oval 6"/>
                <p:cNvSpPr/>
                <p:nvPr/>
              </p:nvSpPr>
              <p:spPr>
                <a:xfrm>
                  <a:off x="1494230" y="1127510"/>
                  <a:ext cx="1080919" cy="331763"/>
                </a:xfrm>
                <a:prstGeom prst="ellipse">
                  <a:avLst/>
                </a:prstGeom>
                <a:solidFill>
                  <a:schemeClr val="bg1"/>
                </a:solidFill>
                <a:ln>
                  <a:solidFill>
                    <a:srgbClr val="BEBEB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912" name="TextBox 4"/>
                <p:cNvSpPr txBox="1">
                  <a:spLocks noChangeArrowheads="1"/>
                </p:cNvSpPr>
                <p:nvPr/>
              </p:nvSpPr>
              <p:spPr bwMode="auto">
                <a:xfrm>
                  <a:off x="1584960" y="1111636"/>
                  <a:ext cx="940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CORTEX</a:t>
                  </a:r>
                </a:p>
              </p:txBody>
            </p:sp>
          </p:grpSp>
          <p:sp>
            <p:nvSpPr>
              <p:cNvPr id="9" name="Rectangle 8"/>
              <p:cNvSpPr/>
              <p:nvPr/>
            </p:nvSpPr>
            <p:spPr>
              <a:xfrm>
                <a:off x="3581467" y="3283172"/>
                <a:ext cx="761882" cy="182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97" name="TextBox 26"/>
              <p:cNvSpPr txBox="1">
                <a:spLocks noChangeArrowheads="1"/>
              </p:cNvSpPr>
              <p:nvPr/>
            </p:nvSpPr>
            <p:spPr bwMode="auto">
              <a:xfrm>
                <a:off x="3305798" y="3155317"/>
                <a:ext cx="12827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THALAMUS</a:t>
                </a:r>
              </a:p>
            </p:txBody>
          </p:sp>
          <p:sp>
            <p:nvSpPr>
              <p:cNvPr id="10" name="Rectangle 9"/>
              <p:cNvSpPr/>
              <p:nvPr/>
            </p:nvSpPr>
            <p:spPr>
              <a:xfrm>
                <a:off x="838693" y="4480057"/>
                <a:ext cx="549190" cy="92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689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0" y="2514600"/>
                <a:ext cx="7747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90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4520" y="6020674"/>
                <a:ext cx="274320" cy="7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01" name="TextBox 31"/>
              <p:cNvSpPr txBox="1">
                <a:spLocks noChangeArrowheads="1"/>
              </p:cNvSpPr>
              <p:nvPr/>
            </p:nvSpPr>
            <p:spPr bwMode="auto">
              <a:xfrm>
                <a:off x="1432560" y="2389108"/>
                <a:ext cx="1183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STRIATUM</a:t>
                </a:r>
              </a:p>
            </p:txBody>
          </p:sp>
          <p:sp>
            <p:nvSpPr>
              <p:cNvPr id="36902" name="TextBox 35"/>
              <p:cNvSpPr txBox="1">
                <a:spLocks noChangeArrowheads="1"/>
              </p:cNvSpPr>
              <p:nvPr/>
            </p:nvSpPr>
            <p:spPr bwMode="auto">
              <a:xfrm>
                <a:off x="792480" y="4309348"/>
                <a:ext cx="567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GPe</a:t>
                </a:r>
              </a:p>
            </p:txBody>
          </p:sp>
          <p:sp>
            <p:nvSpPr>
              <p:cNvPr id="11" name="Oval 10"/>
              <p:cNvSpPr/>
              <p:nvPr/>
            </p:nvSpPr>
            <p:spPr>
              <a:xfrm>
                <a:off x="1829139" y="3810183"/>
                <a:ext cx="380941" cy="177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904" name="TextBox 37"/>
              <p:cNvSpPr txBox="1">
                <a:spLocks noChangeArrowheads="1"/>
              </p:cNvSpPr>
              <p:nvPr/>
            </p:nvSpPr>
            <p:spPr bwMode="auto">
              <a:xfrm>
                <a:off x="1722120" y="3703320"/>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SNc</a:t>
                </a:r>
              </a:p>
            </p:txBody>
          </p:sp>
          <p:sp>
            <p:nvSpPr>
              <p:cNvPr id="12" name="Oval 11"/>
              <p:cNvSpPr/>
              <p:nvPr/>
            </p:nvSpPr>
            <p:spPr>
              <a:xfrm>
                <a:off x="2743397" y="4343543"/>
                <a:ext cx="457129" cy="1365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690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4627" y="4565650"/>
                <a:ext cx="481013"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07" name="TextBox 41"/>
              <p:cNvSpPr txBox="1">
                <a:spLocks noChangeArrowheads="1"/>
              </p:cNvSpPr>
              <p:nvPr/>
            </p:nvSpPr>
            <p:spPr bwMode="auto">
              <a:xfrm>
                <a:off x="2703961" y="4221480"/>
                <a:ext cx="511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GPi</a:t>
                </a:r>
              </a:p>
            </p:txBody>
          </p:sp>
          <p:sp>
            <p:nvSpPr>
              <p:cNvPr id="36908" name="TextBox 49"/>
              <p:cNvSpPr txBox="1">
                <a:spLocks noChangeArrowheads="1"/>
              </p:cNvSpPr>
              <p:nvPr/>
            </p:nvSpPr>
            <p:spPr bwMode="auto">
              <a:xfrm>
                <a:off x="2697480" y="4431268"/>
                <a:ext cx="5277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SNr</a:t>
                </a:r>
              </a:p>
            </p:txBody>
          </p:sp>
          <p:pic>
            <p:nvPicPr>
              <p:cNvPr id="36909"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3560" y="5952490"/>
                <a:ext cx="481013"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10" name="TextBox 51"/>
              <p:cNvSpPr txBox="1">
                <a:spLocks noChangeArrowheads="1"/>
              </p:cNvSpPr>
              <p:nvPr/>
            </p:nvSpPr>
            <p:spPr bwMode="auto">
              <a:xfrm>
                <a:off x="1737360" y="5848588"/>
                <a:ext cx="557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STN</a:t>
                </a:r>
              </a:p>
            </p:txBody>
          </p:sp>
        </p:grpSp>
        <p:grpSp>
          <p:nvGrpSpPr>
            <p:cNvPr id="36890" name="Group 2"/>
            <p:cNvGrpSpPr>
              <a:grpSpLocks/>
            </p:cNvGrpSpPr>
            <p:nvPr/>
          </p:nvGrpSpPr>
          <p:grpSpPr bwMode="auto">
            <a:xfrm>
              <a:off x="89668" y="1183352"/>
              <a:ext cx="2020884" cy="1501270"/>
              <a:chOff x="89668" y="1183352"/>
              <a:chExt cx="2020884" cy="1501270"/>
            </a:xfrm>
          </p:grpSpPr>
          <p:sp>
            <p:nvSpPr>
              <p:cNvPr id="15" name="Bent Arrow 14"/>
              <p:cNvSpPr/>
              <p:nvPr/>
            </p:nvSpPr>
            <p:spPr bwMode="auto">
              <a:xfrm rot="18950368" flipH="1">
                <a:off x="565844" y="1183069"/>
                <a:ext cx="1544398" cy="550821"/>
              </a:xfrm>
              <a:prstGeom prst="bentArrow">
                <a:avLst>
                  <a:gd name="adj1" fmla="val 19353"/>
                  <a:gd name="adj2" fmla="val 32729"/>
                  <a:gd name="adj3" fmla="val 25498"/>
                  <a:gd name="adj4" fmla="val 88686"/>
                </a:avLst>
              </a:prstGeom>
              <a:solidFill>
                <a:srgbClr val="008000"/>
              </a:soli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6892" name="TextBox 15"/>
              <p:cNvSpPr txBox="1">
                <a:spLocks noChangeArrowheads="1"/>
              </p:cNvSpPr>
              <p:nvPr/>
            </p:nvSpPr>
            <p:spPr bwMode="auto">
              <a:xfrm>
                <a:off x="89668" y="1976736"/>
                <a:ext cx="18915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i="1">
                    <a:latin typeface="Calibri" pitchFamily="34" charset="0"/>
                    <a:ea typeface="Gulim" pitchFamily="34" charset="-127"/>
                  </a:rPr>
                  <a:t>Corticospinal pathway</a:t>
                </a:r>
              </a:p>
            </p:txBody>
          </p:sp>
        </p:grpSp>
      </p:grpSp>
      <p:grpSp>
        <p:nvGrpSpPr>
          <p:cNvPr id="58" name="Group 57"/>
          <p:cNvGrpSpPr>
            <a:grpSpLocks/>
          </p:cNvGrpSpPr>
          <p:nvPr/>
        </p:nvGrpSpPr>
        <p:grpSpPr bwMode="auto">
          <a:xfrm>
            <a:off x="5059363" y="1066800"/>
            <a:ext cx="4084637" cy="5181600"/>
            <a:chOff x="5013960" y="1082040"/>
            <a:chExt cx="4084551" cy="5181600"/>
          </a:xfrm>
        </p:grpSpPr>
        <p:pic>
          <p:nvPicPr>
            <p:cNvPr id="3687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920" y="5967730"/>
              <a:ext cx="481013"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3960" y="1143000"/>
              <a:ext cx="4084551"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6440" y="1082040"/>
              <a:ext cx="12192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8001572" y="3275965"/>
              <a:ext cx="761984" cy="184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75" name="TextBox 62"/>
            <p:cNvSpPr txBox="1">
              <a:spLocks noChangeArrowheads="1"/>
            </p:cNvSpPr>
            <p:nvPr/>
          </p:nvSpPr>
          <p:spPr bwMode="auto">
            <a:xfrm>
              <a:off x="7696200" y="3154680"/>
              <a:ext cx="12827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THALAMUS</a:t>
              </a:r>
            </a:p>
          </p:txBody>
        </p:sp>
        <p:pic>
          <p:nvPicPr>
            <p:cNvPr id="368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8690" y="2470150"/>
              <a:ext cx="7747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7" name="TextBox 64"/>
            <p:cNvSpPr txBox="1">
              <a:spLocks noChangeArrowheads="1"/>
            </p:cNvSpPr>
            <p:nvPr/>
          </p:nvSpPr>
          <p:spPr bwMode="auto">
            <a:xfrm>
              <a:off x="5867400" y="2438400"/>
              <a:ext cx="1183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STRIATUM</a:t>
              </a:r>
            </a:p>
          </p:txBody>
        </p:sp>
        <p:pic>
          <p:nvPicPr>
            <p:cNvPr id="36878"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8113" y="4495800"/>
              <a:ext cx="573087"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9" name="TextBox 66"/>
            <p:cNvSpPr txBox="1">
              <a:spLocks noChangeArrowheads="1"/>
            </p:cNvSpPr>
            <p:nvPr/>
          </p:nvSpPr>
          <p:spPr bwMode="auto">
            <a:xfrm>
              <a:off x="5257800" y="4309348"/>
              <a:ext cx="567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GPe</a:t>
              </a:r>
            </a:p>
          </p:txBody>
        </p:sp>
        <p:sp>
          <p:nvSpPr>
            <p:cNvPr id="68" name="Oval 67"/>
            <p:cNvSpPr/>
            <p:nvPr/>
          </p:nvSpPr>
          <p:spPr>
            <a:xfrm>
              <a:off x="6249009" y="3809365"/>
              <a:ext cx="380992" cy="1793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81" name="TextBox 68"/>
            <p:cNvSpPr txBox="1">
              <a:spLocks noChangeArrowheads="1"/>
            </p:cNvSpPr>
            <p:nvPr/>
          </p:nvSpPr>
          <p:spPr bwMode="auto">
            <a:xfrm>
              <a:off x="6163464" y="3703320"/>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SNc</a:t>
              </a:r>
            </a:p>
          </p:txBody>
        </p:sp>
        <p:pic>
          <p:nvPicPr>
            <p:cNvPr id="3688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572000"/>
              <a:ext cx="481013"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8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337050"/>
              <a:ext cx="481013"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84" name="TextBox 71"/>
            <p:cNvSpPr txBox="1">
              <a:spLocks noChangeArrowheads="1"/>
            </p:cNvSpPr>
            <p:nvPr/>
          </p:nvSpPr>
          <p:spPr bwMode="auto">
            <a:xfrm>
              <a:off x="7154041" y="4236720"/>
              <a:ext cx="511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GPi</a:t>
              </a:r>
            </a:p>
          </p:txBody>
        </p:sp>
        <p:sp>
          <p:nvSpPr>
            <p:cNvPr id="36885" name="TextBox 72"/>
            <p:cNvSpPr txBox="1">
              <a:spLocks noChangeArrowheads="1"/>
            </p:cNvSpPr>
            <p:nvPr/>
          </p:nvSpPr>
          <p:spPr bwMode="auto">
            <a:xfrm>
              <a:off x="7169304" y="4465320"/>
              <a:ext cx="5277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SNr</a:t>
              </a:r>
            </a:p>
          </p:txBody>
        </p:sp>
        <p:sp>
          <p:nvSpPr>
            <p:cNvPr id="74" name="TextBox 73"/>
            <p:cNvSpPr txBox="1"/>
            <p:nvPr/>
          </p:nvSpPr>
          <p:spPr>
            <a:xfrm>
              <a:off x="5653709" y="4657090"/>
              <a:ext cx="1571592" cy="1246188"/>
            </a:xfrm>
            <a:prstGeom prst="rect">
              <a:avLst/>
            </a:prstGeom>
            <a:noFill/>
          </p:spPr>
          <p:txBody>
            <a:bodyPr>
              <a:spAutoFit/>
            </a:bodyPr>
            <a:lstStyle/>
            <a:p>
              <a:pPr algn="ctr">
                <a:lnSpc>
                  <a:spcPts val="3000"/>
                </a:lnSpc>
                <a:defRPr/>
              </a:pPr>
              <a:r>
                <a:rPr lang="en-US" sz="2000" b="1" dirty="0">
                  <a:solidFill>
                    <a:srgbClr val="000099"/>
                  </a:solidFill>
                  <a:latin typeface="+mj-lt"/>
                  <a:ea typeface="+mj-ea"/>
                  <a:cs typeface="+mj-cs"/>
                </a:rPr>
                <a:t>Indirect Pathway</a:t>
              </a:r>
            </a:p>
            <a:p>
              <a:pPr algn="ctr">
                <a:lnSpc>
                  <a:spcPts val="3000"/>
                </a:lnSpc>
                <a:defRPr/>
              </a:pPr>
              <a:r>
                <a:rPr lang="en-US" sz="2000" b="1" dirty="0">
                  <a:solidFill>
                    <a:srgbClr val="000099"/>
                  </a:solidFill>
                  <a:latin typeface="+mj-lt"/>
                  <a:ea typeface="+mj-ea"/>
                  <a:cs typeface="+mj-cs"/>
                </a:rPr>
                <a:t>“no-go”</a:t>
              </a:r>
            </a:p>
          </p:txBody>
        </p:sp>
        <p:sp>
          <p:nvSpPr>
            <p:cNvPr id="75" name="Oval 74"/>
            <p:cNvSpPr/>
            <p:nvPr/>
          </p:nvSpPr>
          <p:spPr>
            <a:xfrm>
              <a:off x="6172811" y="5963603"/>
              <a:ext cx="457190" cy="193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88" name="TextBox 75"/>
            <p:cNvSpPr txBox="1">
              <a:spLocks noChangeArrowheads="1"/>
            </p:cNvSpPr>
            <p:nvPr/>
          </p:nvSpPr>
          <p:spPr bwMode="auto">
            <a:xfrm>
              <a:off x="6156960" y="5848588"/>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t>STN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44444E-6 -4.07407E-6 L -0.22986 -0.00324 " pathEditMode="relative" rAng="0" ptsTypes="AA">
                                      <p:cBhvr>
                                        <p:cTn id="6" dur="2000" fill="hold"/>
                                        <p:tgtEl>
                                          <p:spTgt spid="14"/>
                                        </p:tgtEl>
                                        <p:attrNameLst>
                                          <p:attrName>ppt_x</p:attrName>
                                          <p:attrName>ppt_y</p:attrName>
                                        </p:attrNameLst>
                                      </p:cBhvr>
                                      <p:rCtr x="-11493" y="-162"/>
                                    </p:animMotion>
                                  </p:childTnLst>
                                </p:cTn>
                              </p:par>
                            </p:childTnLst>
                          </p:cTn>
                        </p:par>
                        <p:par>
                          <p:cTn id="7" fill="hold" nodeType="afterGroup">
                            <p:stCondLst>
                              <p:cond delay="2000"/>
                            </p:stCondLst>
                            <p:childTnLst>
                              <p:par>
                                <p:cTn id="8" presetID="10" presetClass="entr" presetSubtype="0" fill="hold" nodeType="after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56979" t="45544" r="12601"/>
          <a:stretch>
            <a:fillRect/>
          </a:stretch>
        </p:blipFill>
        <p:spPr>
          <a:xfrm>
            <a:off x="5381625" y="2841625"/>
            <a:ext cx="2476500" cy="3092450"/>
          </a:xfrm>
        </p:spPr>
      </p:pic>
      <p:pic>
        <p:nvPicPr>
          <p:cNvPr id="34819" name="Picture 2"/>
          <p:cNvPicPr>
            <a:picLocks noChangeAspect="1" noChangeArrowheads="1"/>
          </p:cNvPicPr>
          <p:nvPr/>
        </p:nvPicPr>
        <p:blipFill>
          <a:blip r:embed="rId4">
            <a:extLst>
              <a:ext uri="{28A0092B-C50C-407E-A947-70E740481C1C}">
                <a14:useLocalDpi xmlns:a14="http://schemas.microsoft.com/office/drawing/2010/main" val="0"/>
              </a:ext>
            </a:extLst>
          </a:blip>
          <a:srcRect l="53966" t="169" r="10437" b="58694"/>
          <a:stretch>
            <a:fillRect/>
          </a:stretch>
        </p:blipFill>
        <p:spPr bwMode="auto">
          <a:xfrm>
            <a:off x="5140325" y="704850"/>
            <a:ext cx="278447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Content Placeholder 3"/>
          <p:cNvPicPr>
            <a:picLocks noChangeAspect="1"/>
          </p:cNvPicPr>
          <p:nvPr/>
        </p:nvPicPr>
        <p:blipFill>
          <a:blip r:embed="rId5">
            <a:extLst>
              <a:ext uri="{28A0092B-C50C-407E-A947-70E740481C1C}">
                <a14:useLocalDpi xmlns:a14="http://schemas.microsoft.com/office/drawing/2010/main" val="0"/>
              </a:ext>
            </a:extLst>
          </a:blip>
          <a:srcRect t="49519" r="54918"/>
          <a:stretch>
            <a:fillRect/>
          </a:stretch>
        </p:blipFill>
        <p:spPr bwMode="auto">
          <a:xfrm>
            <a:off x="747713" y="3071813"/>
            <a:ext cx="3668712"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p:cNvPicPr>
            <a:picLocks noChangeAspect="1" noChangeArrowheads="1"/>
          </p:cNvPicPr>
          <p:nvPr/>
        </p:nvPicPr>
        <p:blipFill>
          <a:blip r:embed="rId6">
            <a:extLst>
              <a:ext uri="{28A0092B-C50C-407E-A947-70E740481C1C}">
                <a14:useLocalDpi xmlns:a14="http://schemas.microsoft.com/office/drawing/2010/main" val="0"/>
              </a:ext>
            </a:extLst>
          </a:blip>
          <a:srcRect l="1987" r="53709"/>
          <a:stretch>
            <a:fillRect/>
          </a:stretch>
        </p:blipFill>
        <p:spPr bwMode="auto">
          <a:xfrm>
            <a:off x="1616075" y="685800"/>
            <a:ext cx="280352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title"/>
          </p:nvPr>
        </p:nvSpPr>
        <p:spPr>
          <a:xfrm>
            <a:off x="0" y="152400"/>
            <a:ext cx="9144000" cy="970458"/>
          </a:xfrm>
        </p:spPr>
        <p:txBody>
          <a:bodyPr>
            <a:spAutoFit/>
          </a:bodyPr>
          <a:lstStyle/>
          <a:p>
            <a:pPr>
              <a:lnSpc>
                <a:spcPts val="3400"/>
              </a:lnSpc>
              <a:defRPr/>
            </a:pPr>
            <a:r>
              <a:rPr lang="en-US" sz="3200" b="1" i="1" dirty="0">
                <a:solidFill>
                  <a:srgbClr val="000099"/>
                </a:solidFill>
                <a:latin typeface="Calibri" pitchFamily="34" charset="0"/>
              </a:rPr>
              <a:t>Disproportionate </a:t>
            </a:r>
            <a:r>
              <a:rPr lang="en-US" sz="3200" b="1" i="1" dirty="0" smtClean="0">
                <a:solidFill>
                  <a:srgbClr val="000099"/>
                </a:solidFill>
                <a:latin typeface="Calibri" pitchFamily="34" charset="0"/>
              </a:rPr>
              <a:t>Effect on Dopamine Receptors</a:t>
            </a:r>
            <a:r>
              <a:rPr lang="en-US" sz="3200" b="1" i="1" dirty="0" smtClean="0">
                <a:solidFill>
                  <a:srgbClr val="0066FF"/>
                </a:solidFill>
                <a:latin typeface="Calibri" pitchFamily="34" charset="0"/>
              </a:rPr>
              <a:t/>
            </a:r>
            <a:br>
              <a:rPr lang="en-US" sz="3200" b="1" i="1" dirty="0" smtClean="0">
                <a:solidFill>
                  <a:srgbClr val="0066FF"/>
                </a:solidFill>
                <a:latin typeface="Calibri" pitchFamily="34" charset="0"/>
              </a:rPr>
            </a:br>
            <a:endParaRPr lang="en-US" sz="3200" b="1" i="1" dirty="0">
              <a:latin typeface="Calibri" pitchFamily="34" charset="0"/>
            </a:endParaRPr>
          </a:p>
        </p:txBody>
      </p:sp>
      <p:pic>
        <p:nvPicPr>
          <p:cNvPr id="34823" name="Picture 4"/>
          <p:cNvPicPr>
            <a:picLocks noChangeAspect="1" noChangeArrowheads="1"/>
          </p:cNvPicPr>
          <p:nvPr/>
        </p:nvPicPr>
        <p:blipFill>
          <a:blip r:embed="rId7">
            <a:extLst>
              <a:ext uri="{28A0092B-C50C-407E-A947-70E740481C1C}">
                <a14:useLocalDpi xmlns:a14="http://schemas.microsoft.com/office/drawing/2010/main" val="0"/>
              </a:ext>
            </a:extLst>
          </a:blip>
          <a:srcRect l="77075" t="7439" r="21622"/>
          <a:stretch>
            <a:fillRect/>
          </a:stretch>
        </p:blipFill>
        <p:spPr bwMode="auto">
          <a:xfrm>
            <a:off x="5210175" y="3071813"/>
            <a:ext cx="46038"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H="1">
            <a:off x="5207000" y="5553075"/>
            <a:ext cx="5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70488" y="5548313"/>
            <a:ext cx="2016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4775" y="4745038"/>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32388" y="4743450"/>
            <a:ext cx="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76838" y="3144838"/>
            <a:ext cx="80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83188" y="3952875"/>
            <a:ext cx="80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830" name="Picture 6"/>
          <p:cNvPicPr>
            <a:picLocks noChangeAspect="1" noChangeArrowheads="1"/>
          </p:cNvPicPr>
          <p:nvPr/>
        </p:nvPicPr>
        <p:blipFill>
          <a:blip r:embed="rId8">
            <a:extLst>
              <a:ext uri="{28A0092B-C50C-407E-A947-70E740481C1C}">
                <a14:useLocalDpi xmlns:a14="http://schemas.microsoft.com/office/drawing/2010/main" val="0"/>
              </a:ext>
            </a:extLst>
          </a:blip>
          <a:srcRect l="80753" t="4132" r="10822" b="-4132"/>
          <a:stretch>
            <a:fillRect/>
          </a:stretch>
        </p:blipFill>
        <p:spPr bwMode="auto">
          <a:xfrm>
            <a:off x="4868863" y="2995613"/>
            <a:ext cx="293687"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3" name="TextBox 8"/>
          <p:cNvSpPr txBox="1">
            <a:spLocks noChangeArrowheads="1"/>
          </p:cNvSpPr>
          <p:nvPr/>
        </p:nvSpPr>
        <p:spPr bwMode="auto">
          <a:xfrm>
            <a:off x="3268663" y="714375"/>
            <a:ext cx="758825"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chemeClr val="bg1"/>
                </a:solidFill>
              </a:rPr>
              <a:t>METH</a:t>
            </a:r>
          </a:p>
        </p:txBody>
      </p:sp>
      <p:sp>
        <p:nvSpPr>
          <p:cNvPr id="34834" name="TextBox 26"/>
          <p:cNvSpPr txBox="1">
            <a:spLocks noChangeArrowheads="1"/>
          </p:cNvSpPr>
          <p:nvPr/>
        </p:nvSpPr>
        <p:spPr bwMode="auto">
          <a:xfrm>
            <a:off x="6861175" y="762000"/>
            <a:ext cx="758825" cy="334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chemeClr val="bg1"/>
                </a:solidFill>
              </a:rPr>
              <a:t>METH</a:t>
            </a:r>
          </a:p>
        </p:txBody>
      </p:sp>
      <p:sp>
        <p:nvSpPr>
          <p:cNvPr id="34835" name="TextBox 1"/>
          <p:cNvSpPr txBox="1">
            <a:spLocks noChangeArrowheads="1"/>
          </p:cNvSpPr>
          <p:nvPr/>
        </p:nvSpPr>
        <p:spPr bwMode="auto">
          <a:xfrm>
            <a:off x="4572000" y="6324600"/>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i="1" dirty="0">
                <a:latin typeface="Calibri" pitchFamily="34" charset="0"/>
              </a:rPr>
              <a:t>K. Okita et al., </a:t>
            </a:r>
            <a:r>
              <a:rPr lang="en-US" i="1" dirty="0" err="1">
                <a:latin typeface="Calibri" pitchFamily="34" charset="0"/>
              </a:rPr>
              <a:t>Mol</a:t>
            </a:r>
            <a:r>
              <a:rPr lang="en-US" i="1" dirty="0">
                <a:latin typeface="Calibri" pitchFamily="34" charset="0"/>
              </a:rPr>
              <a:t> </a:t>
            </a:r>
            <a:r>
              <a:rPr lang="en-US" i="1" dirty="0" smtClean="0">
                <a:latin typeface="Calibri" pitchFamily="34" charset="0"/>
              </a:rPr>
              <a:t>Psychiatry 2018 </a:t>
            </a:r>
            <a:endParaRPr lang="en-US" i="1" dirty="0">
              <a:latin typeface="Calibri" pitchFamily="34" charset="0"/>
            </a:endParaRPr>
          </a:p>
        </p:txBody>
      </p:sp>
      <p:sp>
        <p:nvSpPr>
          <p:cNvPr id="2" name="TextBox 1"/>
          <p:cNvSpPr txBox="1"/>
          <p:nvPr/>
        </p:nvSpPr>
        <p:spPr>
          <a:xfrm>
            <a:off x="3429000" y="5588556"/>
            <a:ext cx="838691" cy="369332"/>
          </a:xfrm>
          <a:prstGeom prst="rect">
            <a:avLst/>
          </a:prstGeom>
          <a:solidFill>
            <a:schemeClr val="bg1"/>
          </a:solidFill>
        </p:spPr>
        <p:txBody>
          <a:bodyPr wrap="none" rtlCol="0">
            <a:spAutoFit/>
          </a:bodyPr>
          <a:lstStyle/>
          <a:p>
            <a:r>
              <a:rPr lang="en-US" b="1" dirty="0" smtClean="0"/>
              <a:t>METH</a:t>
            </a:r>
            <a:endParaRPr lang="en-US" b="1" dirty="0"/>
          </a:p>
        </p:txBody>
      </p:sp>
      <p:sp>
        <p:nvSpPr>
          <p:cNvPr id="21" name="TextBox 20"/>
          <p:cNvSpPr txBox="1"/>
          <p:nvPr/>
        </p:nvSpPr>
        <p:spPr>
          <a:xfrm>
            <a:off x="6934200" y="5574268"/>
            <a:ext cx="838691" cy="369332"/>
          </a:xfrm>
          <a:prstGeom prst="rect">
            <a:avLst/>
          </a:prstGeom>
          <a:solidFill>
            <a:schemeClr val="bg1"/>
          </a:solidFill>
        </p:spPr>
        <p:txBody>
          <a:bodyPr wrap="none" rtlCol="0">
            <a:spAutoFit/>
          </a:bodyPr>
          <a:lstStyle/>
          <a:p>
            <a:r>
              <a:rPr lang="en-US" b="1" dirty="0" smtClean="0"/>
              <a:t>METH</a:t>
            </a:r>
            <a:endParaRPr lang="en-US" b="1" dirty="0"/>
          </a:p>
        </p:txBody>
      </p:sp>
      <p:sp>
        <p:nvSpPr>
          <p:cNvPr id="3" name="TextBox 2"/>
          <p:cNvSpPr txBox="1"/>
          <p:nvPr/>
        </p:nvSpPr>
        <p:spPr>
          <a:xfrm rot="16200000">
            <a:off x="-153509" y="4018999"/>
            <a:ext cx="2223686" cy="369332"/>
          </a:xfrm>
          <a:prstGeom prst="rect">
            <a:avLst/>
          </a:prstGeom>
          <a:solidFill>
            <a:schemeClr val="bg1"/>
          </a:solidFill>
        </p:spPr>
        <p:txBody>
          <a:bodyPr wrap="none" rtlCol="0">
            <a:spAutoFit/>
          </a:bodyPr>
          <a:lstStyle/>
          <a:p>
            <a:r>
              <a:rPr lang="en-US" b="1" dirty="0" smtClean="0"/>
              <a:t>D1-type Receptors</a:t>
            </a:r>
            <a:endParaRPr lang="en-US" b="1" dirty="0"/>
          </a:p>
        </p:txBody>
      </p:sp>
      <p:sp>
        <p:nvSpPr>
          <p:cNvPr id="23" name="TextBox 22"/>
          <p:cNvSpPr txBox="1"/>
          <p:nvPr/>
        </p:nvSpPr>
        <p:spPr>
          <a:xfrm rot="16200000">
            <a:off x="3568623" y="4003752"/>
            <a:ext cx="2223686" cy="369332"/>
          </a:xfrm>
          <a:prstGeom prst="rect">
            <a:avLst/>
          </a:prstGeom>
          <a:solidFill>
            <a:schemeClr val="bg1"/>
          </a:solidFill>
        </p:spPr>
        <p:txBody>
          <a:bodyPr wrap="none" rtlCol="0">
            <a:spAutoFit/>
          </a:bodyPr>
          <a:lstStyle/>
          <a:p>
            <a:r>
              <a:rPr lang="en-US" b="1" dirty="0" smtClean="0"/>
              <a:t>D2-type Receptors</a:t>
            </a:r>
            <a:endParaRPr lang="en-US" b="1" dirty="0"/>
          </a:p>
        </p:txBody>
      </p:sp>
    </p:spTree>
    <p:extLst>
      <p:ext uri="{BB962C8B-B14F-4D97-AF65-F5344CB8AC3E}">
        <p14:creationId xmlns:p14="http://schemas.microsoft.com/office/powerpoint/2010/main" val="1876723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56979" t="45544" r="12601"/>
          <a:stretch>
            <a:fillRect/>
          </a:stretch>
        </p:blipFill>
        <p:spPr>
          <a:xfrm>
            <a:off x="5381625" y="2841625"/>
            <a:ext cx="2476500" cy="3092450"/>
          </a:xfrm>
        </p:spPr>
      </p:pic>
      <p:pic>
        <p:nvPicPr>
          <p:cNvPr id="34819" name="Picture 2"/>
          <p:cNvPicPr>
            <a:picLocks noChangeAspect="1" noChangeArrowheads="1"/>
          </p:cNvPicPr>
          <p:nvPr/>
        </p:nvPicPr>
        <p:blipFill>
          <a:blip r:embed="rId4">
            <a:extLst>
              <a:ext uri="{28A0092B-C50C-407E-A947-70E740481C1C}">
                <a14:useLocalDpi xmlns:a14="http://schemas.microsoft.com/office/drawing/2010/main" val="0"/>
              </a:ext>
            </a:extLst>
          </a:blip>
          <a:srcRect l="53966" t="169" r="10437" b="58694"/>
          <a:stretch>
            <a:fillRect/>
          </a:stretch>
        </p:blipFill>
        <p:spPr bwMode="auto">
          <a:xfrm>
            <a:off x="5140325" y="704850"/>
            <a:ext cx="278447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Content Placeholder 3"/>
          <p:cNvPicPr>
            <a:picLocks noChangeAspect="1"/>
          </p:cNvPicPr>
          <p:nvPr/>
        </p:nvPicPr>
        <p:blipFill>
          <a:blip r:embed="rId5">
            <a:extLst>
              <a:ext uri="{28A0092B-C50C-407E-A947-70E740481C1C}">
                <a14:useLocalDpi xmlns:a14="http://schemas.microsoft.com/office/drawing/2010/main" val="0"/>
              </a:ext>
            </a:extLst>
          </a:blip>
          <a:srcRect t="49519" r="54918"/>
          <a:stretch>
            <a:fillRect/>
          </a:stretch>
        </p:blipFill>
        <p:spPr bwMode="auto">
          <a:xfrm>
            <a:off x="747713" y="3071813"/>
            <a:ext cx="3668712"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p:cNvPicPr>
            <a:picLocks noChangeAspect="1" noChangeArrowheads="1"/>
          </p:cNvPicPr>
          <p:nvPr/>
        </p:nvPicPr>
        <p:blipFill>
          <a:blip r:embed="rId6">
            <a:extLst>
              <a:ext uri="{28A0092B-C50C-407E-A947-70E740481C1C}">
                <a14:useLocalDpi xmlns:a14="http://schemas.microsoft.com/office/drawing/2010/main" val="0"/>
              </a:ext>
            </a:extLst>
          </a:blip>
          <a:srcRect l="1987" r="53709"/>
          <a:stretch>
            <a:fillRect/>
          </a:stretch>
        </p:blipFill>
        <p:spPr bwMode="auto">
          <a:xfrm>
            <a:off x="1616075" y="685800"/>
            <a:ext cx="280352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title"/>
          </p:nvPr>
        </p:nvSpPr>
        <p:spPr>
          <a:xfrm>
            <a:off x="0" y="152400"/>
            <a:ext cx="9144000" cy="970458"/>
          </a:xfrm>
        </p:spPr>
        <p:txBody>
          <a:bodyPr>
            <a:spAutoFit/>
          </a:bodyPr>
          <a:lstStyle/>
          <a:p>
            <a:pPr>
              <a:lnSpc>
                <a:spcPts val="3400"/>
              </a:lnSpc>
              <a:defRPr/>
            </a:pPr>
            <a:r>
              <a:rPr lang="en-US" sz="3200" b="1" i="1" dirty="0">
                <a:solidFill>
                  <a:srgbClr val="000099"/>
                </a:solidFill>
                <a:latin typeface="Calibri" pitchFamily="34" charset="0"/>
              </a:rPr>
              <a:t>Disproportionate </a:t>
            </a:r>
            <a:r>
              <a:rPr lang="en-US" sz="3200" b="1" i="1" dirty="0" smtClean="0">
                <a:solidFill>
                  <a:srgbClr val="000099"/>
                </a:solidFill>
                <a:latin typeface="Calibri" pitchFamily="34" charset="0"/>
              </a:rPr>
              <a:t>Effect on Dopamine Receptors</a:t>
            </a:r>
            <a:r>
              <a:rPr lang="en-US" sz="3200" b="1" i="1" dirty="0" smtClean="0">
                <a:solidFill>
                  <a:srgbClr val="0066FF"/>
                </a:solidFill>
                <a:latin typeface="Calibri" pitchFamily="34" charset="0"/>
              </a:rPr>
              <a:t/>
            </a:r>
            <a:br>
              <a:rPr lang="en-US" sz="3200" b="1" i="1" dirty="0" smtClean="0">
                <a:solidFill>
                  <a:srgbClr val="0066FF"/>
                </a:solidFill>
                <a:latin typeface="Calibri" pitchFamily="34" charset="0"/>
              </a:rPr>
            </a:br>
            <a:endParaRPr lang="en-US" sz="3200" b="1" i="1" dirty="0">
              <a:latin typeface="Calibri" pitchFamily="34" charset="0"/>
            </a:endParaRPr>
          </a:p>
        </p:txBody>
      </p:sp>
      <p:pic>
        <p:nvPicPr>
          <p:cNvPr id="34823" name="Picture 4"/>
          <p:cNvPicPr>
            <a:picLocks noChangeAspect="1" noChangeArrowheads="1"/>
          </p:cNvPicPr>
          <p:nvPr/>
        </p:nvPicPr>
        <p:blipFill>
          <a:blip r:embed="rId7">
            <a:extLst>
              <a:ext uri="{28A0092B-C50C-407E-A947-70E740481C1C}">
                <a14:useLocalDpi xmlns:a14="http://schemas.microsoft.com/office/drawing/2010/main" val="0"/>
              </a:ext>
            </a:extLst>
          </a:blip>
          <a:srcRect l="77075" t="7439" r="21622"/>
          <a:stretch>
            <a:fillRect/>
          </a:stretch>
        </p:blipFill>
        <p:spPr bwMode="auto">
          <a:xfrm>
            <a:off x="5210175" y="3071813"/>
            <a:ext cx="46038"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H="1">
            <a:off x="5207000" y="5553075"/>
            <a:ext cx="5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70488" y="5548313"/>
            <a:ext cx="2016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4775" y="4745038"/>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32388" y="4743450"/>
            <a:ext cx="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76838" y="3144838"/>
            <a:ext cx="80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83188" y="3952875"/>
            <a:ext cx="80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830" name="Picture 6"/>
          <p:cNvPicPr>
            <a:picLocks noChangeAspect="1" noChangeArrowheads="1"/>
          </p:cNvPicPr>
          <p:nvPr/>
        </p:nvPicPr>
        <p:blipFill>
          <a:blip r:embed="rId8">
            <a:extLst>
              <a:ext uri="{28A0092B-C50C-407E-A947-70E740481C1C}">
                <a14:useLocalDpi xmlns:a14="http://schemas.microsoft.com/office/drawing/2010/main" val="0"/>
              </a:ext>
            </a:extLst>
          </a:blip>
          <a:srcRect l="80753" t="4132" r="10822" b="-4132"/>
          <a:stretch>
            <a:fillRect/>
          </a:stretch>
        </p:blipFill>
        <p:spPr bwMode="auto">
          <a:xfrm>
            <a:off x="4868863" y="2995613"/>
            <a:ext cx="293687"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2" name="Rectangle 24"/>
          <p:cNvSpPr>
            <a:spLocks noChangeArrowheads="1"/>
          </p:cNvSpPr>
          <p:nvPr/>
        </p:nvSpPr>
        <p:spPr bwMode="auto">
          <a:xfrm>
            <a:off x="66675" y="5930900"/>
            <a:ext cx="9077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i="1" dirty="0">
                <a:solidFill>
                  <a:srgbClr val="000099"/>
                </a:solidFill>
                <a:latin typeface="Calibri" pitchFamily="34" charset="0"/>
              </a:rPr>
              <a:t>Imbalance in direct and indirect pathways?</a:t>
            </a:r>
          </a:p>
        </p:txBody>
      </p:sp>
      <p:sp>
        <p:nvSpPr>
          <p:cNvPr id="34833" name="TextBox 8"/>
          <p:cNvSpPr txBox="1">
            <a:spLocks noChangeArrowheads="1"/>
          </p:cNvSpPr>
          <p:nvPr/>
        </p:nvSpPr>
        <p:spPr bwMode="auto">
          <a:xfrm>
            <a:off x="3268663" y="714375"/>
            <a:ext cx="758825"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chemeClr val="bg1"/>
                </a:solidFill>
              </a:rPr>
              <a:t>METH</a:t>
            </a:r>
          </a:p>
        </p:txBody>
      </p:sp>
      <p:sp>
        <p:nvSpPr>
          <p:cNvPr id="34834" name="TextBox 26"/>
          <p:cNvSpPr txBox="1">
            <a:spLocks noChangeArrowheads="1"/>
          </p:cNvSpPr>
          <p:nvPr/>
        </p:nvSpPr>
        <p:spPr bwMode="auto">
          <a:xfrm>
            <a:off x="6861175" y="762000"/>
            <a:ext cx="758825" cy="334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chemeClr val="bg1"/>
                </a:solidFill>
              </a:rPr>
              <a:t>METH</a:t>
            </a:r>
          </a:p>
        </p:txBody>
      </p:sp>
      <p:sp>
        <p:nvSpPr>
          <p:cNvPr id="34835" name="TextBox 1"/>
          <p:cNvSpPr txBox="1">
            <a:spLocks noChangeArrowheads="1"/>
          </p:cNvSpPr>
          <p:nvPr/>
        </p:nvSpPr>
        <p:spPr bwMode="auto">
          <a:xfrm>
            <a:off x="4572000" y="6324600"/>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i="1" dirty="0">
                <a:latin typeface="Calibri" pitchFamily="34" charset="0"/>
              </a:rPr>
              <a:t>K. Okita et al., </a:t>
            </a:r>
            <a:r>
              <a:rPr lang="en-US" i="1" dirty="0" err="1">
                <a:latin typeface="Calibri" pitchFamily="34" charset="0"/>
              </a:rPr>
              <a:t>Mol</a:t>
            </a:r>
            <a:r>
              <a:rPr lang="en-US" i="1" dirty="0">
                <a:latin typeface="Calibri" pitchFamily="34" charset="0"/>
              </a:rPr>
              <a:t> </a:t>
            </a:r>
            <a:r>
              <a:rPr lang="en-US" i="1" dirty="0" smtClean="0">
                <a:latin typeface="Calibri" pitchFamily="34" charset="0"/>
              </a:rPr>
              <a:t>Psychiatry 2018 </a:t>
            </a:r>
            <a:endParaRPr lang="en-US" i="1" dirty="0">
              <a:latin typeface="Calibri" pitchFamily="34" charset="0"/>
            </a:endParaRPr>
          </a:p>
        </p:txBody>
      </p:sp>
      <p:sp>
        <p:nvSpPr>
          <p:cNvPr id="2" name="TextBox 1"/>
          <p:cNvSpPr txBox="1"/>
          <p:nvPr/>
        </p:nvSpPr>
        <p:spPr>
          <a:xfrm>
            <a:off x="3429000" y="5588556"/>
            <a:ext cx="838691" cy="369332"/>
          </a:xfrm>
          <a:prstGeom prst="rect">
            <a:avLst/>
          </a:prstGeom>
          <a:solidFill>
            <a:schemeClr val="bg1"/>
          </a:solidFill>
        </p:spPr>
        <p:txBody>
          <a:bodyPr wrap="none" rtlCol="0">
            <a:spAutoFit/>
          </a:bodyPr>
          <a:lstStyle/>
          <a:p>
            <a:r>
              <a:rPr lang="en-US" b="1" dirty="0" smtClean="0"/>
              <a:t>METH</a:t>
            </a:r>
            <a:endParaRPr lang="en-US" b="1" dirty="0"/>
          </a:p>
        </p:txBody>
      </p:sp>
      <p:sp>
        <p:nvSpPr>
          <p:cNvPr id="21" name="TextBox 20"/>
          <p:cNvSpPr txBox="1"/>
          <p:nvPr/>
        </p:nvSpPr>
        <p:spPr>
          <a:xfrm>
            <a:off x="6934200" y="5574268"/>
            <a:ext cx="838691" cy="369332"/>
          </a:xfrm>
          <a:prstGeom prst="rect">
            <a:avLst/>
          </a:prstGeom>
          <a:solidFill>
            <a:schemeClr val="bg1"/>
          </a:solidFill>
        </p:spPr>
        <p:txBody>
          <a:bodyPr wrap="none" rtlCol="0">
            <a:spAutoFit/>
          </a:bodyPr>
          <a:lstStyle/>
          <a:p>
            <a:r>
              <a:rPr lang="en-US" b="1" dirty="0" smtClean="0"/>
              <a:t>METH</a:t>
            </a:r>
            <a:endParaRPr lang="en-US" b="1" dirty="0"/>
          </a:p>
        </p:txBody>
      </p:sp>
      <p:sp>
        <p:nvSpPr>
          <p:cNvPr id="3" name="TextBox 2"/>
          <p:cNvSpPr txBox="1"/>
          <p:nvPr/>
        </p:nvSpPr>
        <p:spPr>
          <a:xfrm rot="16200000">
            <a:off x="-153509" y="4018999"/>
            <a:ext cx="2223686" cy="369332"/>
          </a:xfrm>
          <a:prstGeom prst="rect">
            <a:avLst/>
          </a:prstGeom>
          <a:solidFill>
            <a:schemeClr val="bg1"/>
          </a:solidFill>
        </p:spPr>
        <p:txBody>
          <a:bodyPr wrap="none" rtlCol="0">
            <a:spAutoFit/>
          </a:bodyPr>
          <a:lstStyle/>
          <a:p>
            <a:r>
              <a:rPr lang="en-US" b="1" dirty="0" smtClean="0"/>
              <a:t>D1-type Receptors</a:t>
            </a:r>
            <a:endParaRPr lang="en-US" b="1" dirty="0"/>
          </a:p>
        </p:txBody>
      </p:sp>
      <p:sp>
        <p:nvSpPr>
          <p:cNvPr id="23" name="TextBox 22"/>
          <p:cNvSpPr txBox="1"/>
          <p:nvPr/>
        </p:nvSpPr>
        <p:spPr>
          <a:xfrm rot="16200000">
            <a:off x="3568623" y="4003752"/>
            <a:ext cx="2223686" cy="369332"/>
          </a:xfrm>
          <a:prstGeom prst="rect">
            <a:avLst/>
          </a:prstGeom>
          <a:solidFill>
            <a:schemeClr val="bg1"/>
          </a:solidFill>
        </p:spPr>
        <p:txBody>
          <a:bodyPr wrap="none" rtlCol="0">
            <a:spAutoFit/>
          </a:bodyPr>
          <a:lstStyle/>
          <a:p>
            <a:r>
              <a:rPr lang="en-US" b="1" dirty="0" smtClean="0"/>
              <a:t>D2-type Receptors</a:t>
            </a:r>
            <a:endParaRPr lang="en-US"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228600"/>
            <a:ext cx="8915400" cy="1143000"/>
          </a:xfrm>
        </p:spPr>
        <p:txBody>
          <a:bodyPr/>
          <a:lstStyle/>
          <a:p>
            <a:pPr eaLnBrk="1" hangingPunct="1">
              <a:lnSpc>
                <a:spcPts val="4100"/>
              </a:lnSpc>
            </a:pPr>
            <a:r>
              <a:rPr lang="en-US" sz="3600" b="1" i="1" dirty="0" smtClean="0">
                <a:solidFill>
                  <a:srgbClr val="34349E"/>
                </a:solidFill>
                <a:latin typeface="Calibri" pitchFamily="34" charset="0"/>
                <a:ea typeface="ＭＳ Ｐゴシック" pitchFamily="34" charset="-128"/>
              </a:rPr>
              <a:t>Functional MRI Reflects Changes in </a:t>
            </a:r>
            <a:br>
              <a:rPr lang="en-US" sz="3600" b="1" i="1" dirty="0" smtClean="0">
                <a:solidFill>
                  <a:srgbClr val="34349E"/>
                </a:solidFill>
                <a:latin typeface="Calibri" pitchFamily="34" charset="0"/>
                <a:ea typeface="ＭＳ Ｐゴシック" pitchFamily="34" charset="-128"/>
              </a:rPr>
            </a:br>
            <a:r>
              <a:rPr lang="en-US" sz="3600" b="1" i="1" dirty="0" smtClean="0">
                <a:solidFill>
                  <a:srgbClr val="34349E"/>
                </a:solidFill>
                <a:latin typeface="Calibri" pitchFamily="34" charset="0"/>
                <a:ea typeface="ＭＳ Ｐゴシック" pitchFamily="34" charset="-128"/>
              </a:rPr>
              <a:t>Blood Flow </a:t>
            </a:r>
            <a:r>
              <a:rPr lang="en-US" sz="3600" b="1" i="1" dirty="0">
                <a:solidFill>
                  <a:srgbClr val="34349E"/>
                </a:solidFill>
                <a:latin typeface="Calibri" pitchFamily="34" charset="0"/>
                <a:ea typeface="ＭＳ Ｐゴシック" pitchFamily="34" charset="-128"/>
              </a:rPr>
              <a:t>with </a:t>
            </a:r>
            <a:r>
              <a:rPr lang="en-US" sz="3600" b="1" i="1" dirty="0" smtClean="0">
                <a:solidFill>
                  <a:srgbClr val="34349E"/>
                </a:solidFill>
                <a:latin typeface="Calibri" pitchFamily="34" charset="0"/>
                <a:ea typeface="ＭＳ Ｐゴシック" pitchFamily="34" charset="-128"/>
              </a:rPr>
              <a:t>Increased Brain Activity</a:t>
            </a:r>
          </a:p>
        </p:txBody>
      </p:sp>
      <p:pic>
        <p:nvPicPr>
          <p:cNvPr id="38915" name="Picture 3" descr="boldsmall"/>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47713" y="1376363"/>
            <a:ext cx="7634287"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76400" y="1600200"/>
            <a:ext cx="5943600" cy="523220"/>
          </a:xfrm>
          <a:prstGeom prst="rect">
            <a:avLst/>
          </a:prstGeom>
          <a:solidFill>
            <a:schemeClr val="bg1"/>
          </a:solidFill>
        </p:spPr>
        <p:txBody>
          <a:bodyPr wrap="square" rtlCol="0">
            <a:spAutoFit/>
          </a:bodyPr>
          <a:lstStyle/>
          <a:p>
            <a:r>
              <a:rPr lang="en-US" sz="2800" b="1" dirty="0" smtClean="0">
                <a:latin typeface="Calibri" pitchFamily="34" charset="0"/>
              </a:rPr>
              <a:t>Basal State                     Activated State    </a:t>
            </a:r>
            <a:endParaRPr lang="en-US" sz="2800" b="1" dirty="0">
              <a:latin typeface="Calibri" pitchFamily="34"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581400" y="4572000"/>
            <a:ext cx="2692399" cy="667875"/>
          </a:xfrm>
          <a:prstGeom prst="rect">
            <a:avLst/>
          </a:prstGeom>
        </p:spPr>
        <p:txBody>
          <a:bodyPr wrap="square">
            <a:spAutoFit/>
          </a:bodyPr>
          <a:lstStyle/>
          <a:p>
            <a:pPr algn="ctr">
              <a:lnSpc>
                <a:spcPct val="85000"/>
              </a:lnSpc>
              <a:spcBef>
                <a:spcPct val="20000"/>
              </a:spcBef>
              <a:defRPr/>
            </a:pPr>
            <a:r>
              <a:rPr lang="en-US" sz="2200" dirty="0" smtClean="0">
                <a:solidFill>
                  <a:schemeClr val="tx2"/>
                </a:solidFill>
                <a:latin typeface="Calibri" pitchFamily="34" charset="0"/>
                <a:ea typeface="ＭＳ Ｐゴシック" charset="-128"/>
              </a:rPr>
              <a:t>Biochemistry   </a:t>
            </a:r>
            <a:r>
              <a:rPr lang="en-US" sz="2200" dirty="0">
                <a:solidFill>
                  <a:schemeClr val="tx2"/>
                </a:solidFill>
                <a:latin typeface="Calibri" pitchFamily="34" charset="0"/>
                <a:ea typeface="ＭＳ Ｐゴシック" charset="-128"/>
              </a:rPr>
              <a:t>Molecular Dynamics</a:t>
            </a:r>
          </a:p>
        </p:txBody>
      </p:sp>
      <p:sp>
        <p:nvSpPr>
          <p:cNvPr id="14" name="Rectangle 13"/>
          <p:cNvSpPr/>
          <p:nvPr/>
        </p:nvSpPr>
        <p:spPr>
          <a:xfrm>
            <a:off x="609599" y="3612010"/>
            <a:ext cx="3125507" cy="670440"/>
          </a:xfrm>
          <a:prstGeom prst="rect">
            <a:avLst/>
          </a:prstGeom>
        </p:spPr>
        <p:txBody>
          <a:bodyPr wrap="square">
            <a:spAutoFit/>
          </a:bodyPr>
          <a:lstStyle/>
          <a:p>
            <a:pPr algn="ctr">
              <a:lnSpc>
                <a:spcPct val="85000"/>
              </a:lnSpc>
              <a:spcBef>
                <a:spcPct val="20000"/>
              </a:spcBef>
              <a:defRPr/>
            </a:pPr>
            <a:r>
              <a:rPr lang="en-US" sz="2200" dirty="0" smtClean="0">
                <a:solidFill>
                  <a:schemeClr val="tx2"/>
                </a:solidFill>
                <a:latin typeface="Calibri" pitchFamily="34" charset="0"/>
                <a:ea typeface="ＭＳ Ｐゴシック" charset="-128"/>
              </a:rPr>
              <a:t>Gray- and White-Matter Structure</a:t>
            </a:r>
          </a:p>
        </p:txBody>
      </p:sp>
      <p:sp>
        <p:nvSpPr>
          <p:cNvPr id="5128" name="Text Box 20"/>
          <p:cNvSpPr txBox="1">
            <a:spLocks noChangeArrowheads="1"/>
          </p:cNvSpPr>
          <p:nvPr/>
        </p:nvSpPr>
        <p:spPr bwMode="auto">
          <a:xfrm>
            <a:off x="0" y="4572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000" b="1" i="1" dirty="0" smtClean="0">
                <a:solidFill>
                  <a:srgbClr val="34349E"/>
                </a:solidFill>
                <a:latin typeface="Calibri" pitchFamily="34" charset="0"/>
              </a:rPr>
              <a:t> Brain Imaging Modalities</a:t>
            </a:r>
            <a:endParaRPr lang="en-US" sz="4000" b="1" i="1" dirty="0">
              <a:solidFill>
                <a:srgbClr val="34349E"/>
              </a:solidFill>
              <a:latin typeface="Calibri" pitchFamily="34" charset="0"/>
            </a:endParaRPr>
          </a:p>
        </p:txBody>
      </p:sp>
      <p:sp>
        <p:nvSpPr>
          <p:cNvPr id="2" name="TextBox 1"/>
          <p:cNvSpPr txBox="1"/>
          <p:nvPr/>
        </p:nvSpPr>
        <p:spPr>
          <a:xfrm>
            <a:off x="838200" y="1295400"/>
            <a:ext cx="7543800" cy="461665"/>
          </a:xfrm>
          <a:prstGeom prst="rect">
            <a:avLst/>
          </a:prstGeom>
          <a:noFill/>
        </p:spPr>
        <p:txBody>
          <a:bodyPr wrap="square" rtlCol="0">
            <a:spAutoFit/>
          </a:bodyPr>
          <a:lstStyle/>
          <a:p>
            <a:r>
              <a:rPr lang="en-US" sz="2400" dirty="0" smtClean="0"/>
              <a:t>    MRI  scan                                           functional MRI</a:t>
            </a:r>
            <a:endParaRPr lang="en-US" sz="2400" dirty="0"/>
          </a:p>
        </p:txBody>
      </p:sp>
      <p:pic>
        <p:nvPicPr>
          <p:cNvPr id="5133" name="Picture 1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38600" y="2427935"/>
            <a:ext cx="1902354" cy="215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882932"/>
            <a:ext cx="2896907" cy="162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p:cNvPicPr>
            <a:picLocks noChangeAspect="1" noChangeArrowheads="1"/>
          </p:cNvPicPr>
          <p:nvPr/>
        </p:nvPicPr>
        <p:blipFill rotWithShape="1">
          <a:blip r:embed="rId6">
            <a:extLst>
              <a:ext uri="{28A0092B-C50C-407E-A947-70E740481C1C}">
                <a14:useLocalDpi xmlns:a14="http://schemas.microsoft.com/office/drawing/2010/main" val="0"/>
              </a:ext>
            </a:extLst>
          </a:blip>
          <a:srcRect r="57212"/>
          <a:stretch/>
        </p:blipFill>
        <p:spPr bwMode="auto">
          <a:xfrm>
            <a:off x="6324600" y="1748096"/>
            <a:ext cx="1933575" cy="3415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72200" y="5199525"/>
            <a:ext cx="2286000" cy="667875"/>
          </a:xfrm>
          <a:prstGeom prst="rect">
            <a:avLst/>
          </a:prstGeom>
        </p:spPr>
        <p:txBody>
          <a:bodyPr>
            <a:spAutoFit/>
          </a:bodyPr>
          <a:lstStyle/>
          <a:p>
            <a:pPr lvl="0" algn="ctr">
              <a:lnSpc>
                <a:spcPct val="85000"/>
              </a:lnSpc>
              <a:defRPr/>
            </a:pPr>
            <a:r>
              <a:rPr lang="en-US" sz="2200" dirty="0">
                <a:solidFill>
                  <a:srgbClr val="000000"/>
                </a:solidFill>
                <a:latin typeface="Calibri" pitchFamily="34" charset="0"/>
                <a:ea typeface="ＭＳ Ｐゴシック" charset="-128"/>
              </a:rPr>
              <a:t>Brain </a:t>
            </a:r>
            <a:r>
              <a:rPr lang="en-US" sz="2200" dirty="0" smtClean="0">
                <a:solidFill>
                  <a:srgbClr val="000000"/>
                </a:solidFill>
                <a:latin typeface="Calibri" pitchFamily="34" charset="0"/>
                <a:ea typeface="ＭＳ Ｐゴシック" charset="-128"/>
              </a:rPr>
              <a:t>activity</a:t>
            </a:r>
            <a:r>
              <a:rPr lang="en-US" sz="2200" dirty="0">
                <a:solidFill>
                  <a:srgbClr val="000000"/>
                </a:solidFill>
                <a:latin typeface="Calibri" pitchFamily="34" charset="0"/>
                <a:ea typeface="ＭＳ Ｐゴシック" charset="-128"/>
              </a:rPr>
              <a:t/>
            </a:r>
            <a:br>
              <a:rPr lang="en-US" sz="2200" dirty="0">
                <a:solidFill>
                  <a:srgbClr val="000000"/>
                </a:solidFill>
                <a:latin typeface="Calibri" pitchFamily="34" charset="0"/>
                <a:ea typeface="ＭＳ Ｐゴシック" charset="-128"/>
              </a:rPr>
            </a:br>
            <a:r>
              <a:rPr lang="en-US" sz="2200" dirty="0">
                <a:solidFill>
                  <a:srgbClr val="000000"/>
                </a:solidFill>
                <a:latin typeface="Calibri" pitchFamily="34" charset="0"/>
                <a:ea typeface="ＭＳ Ｐゴシック" charset="-128"/>
              </a:rPr>
              <a:t> </a:t>
            </a:r>
          </a:p>
        </p:txBody>
      </p:sp>
      <p:sp>
        <p:nvSpPr>
          <p:cNvPr id="4" name="Rectangle 3"/>
          <p:cNvSpPr/>
          <p:nvPr/>
        </p:nvSpPr>
        <p:spPr>
          <a:xfrm>
            <a:off x="4244288" y="2014835"/>
            <a:ext cx="1649041" cy="461665"/>
          </a:xfrm>
          <a:prstGeom prst="rect">
            <a:avLst/>
          </a:prstGeom>
        </p:spPr>
        <p:txBody>
          <a:bodyPr wrap="none">
            <a:spAutoFit/>
          </a:bodyPr>
          <a:lstStyle/>
          <a:p>
            <a:r>
              <a:rPr lang="en-US" sz="2400" dirty="0">
                <a:solidFill>
                  <a:srgbClr val="000000"/>
                </a:solidFill>
              </a:rPr>
              <a:t>PET Scan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a:spLocks noGrp="1" noChangeArrowheads="1"/>
          </p:cNvSpPr>
          <p:nvPr>
            <p:ph type="title"/>
          </p:nvPr>
        </p:nvSpPr>
        <p:spPr>
          <a:xfrm>
            <a:off x="-457200" y="457200"/>
            <a:ext cx="10134600" cy="1143000"/>
          </a:xfrm>
          <a:noFill/>
        </p:spPr>
        <p:txBody>
          <a:bodyPr/>
          <a:lstStyle/>
          <a:p>
            <a:pPr eaLnBrk="1" hangingPunct="1"/>
            <a:r>
              <a:rPr lang="en-US" sz="4000" b="1" i="1" dirty="0" smtClean="0">
                <a:solidFill>
                  <a:srgbClr val="34349E"/>
                </a:solidFill>
                <a:latin typeface="Calibri" pitchFamily="34" charset="0"/>
                <a:ea typeface="ＭＳ Ｐゴシック" pitchFamily="34" charset="-128"/>
              </a:rPr>
              <a:t>Imaging the Acute Effects of Cocaine </a:t>
            </a:r>
            <a:br>
              <a:rPr lang="en-US" sz="4000" b="1" i="1" dirty="0" smtClean="0">
                <a:solidFill>
                  <a:srgbClr val="34349E"/>
                </a:solidFill>
                <a:latin typeface="Calibri" pitchFamily="34" charset="0"/>
                <a:ea typeface="ＭＳ Ｐゴシック" pitchFamily="34" charset="-128"/>
              </a:rPr>
            </a:br>
            <a:endParaRPr lang="en-US" b="1" i="1" dirty="0" smtClean="0">
              <a:solidFill>
                <a:srgbClr val="34349E"/>
              </a:solidFill>
              <a:latin typeface="Calibri" pitchFamily="34" charset="0"/>
              <a:ea typeface="ＭＳ Ｐゴシック" pitchFamily="34" charset="-128"/>
            </a:endParaRPr>
          </a:p>
        </p:txBody>
      </p:sp>
      <p:sp>
        <p:nvSpPr>
          <p:cNvPr id="39939" name="Rectangle 23"/>
          <p:cNvSpPr>
            <a:spLocks noChangeArrowheads="1"/>
          </p:cNvSpPr>
          <p:nvPr/>
        </p:nvSpPr>
        <p:spPr bwMode="auto">
          <a:xfrm>
            <a:off x="6172200" y="1219200"/>
            <a:ext cx="228600" cy="533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40" name="Text Box 28"/>
          <p:cNvSpPr txBox="1">
            <a:spLocks noChangeArrowheads="1"/>
          </p:cNvSpPr>
          <p:nvPr/>
        </p:nvSpPr>
        <p:spPr bwMode="auto">
          <a:xfrm>
            <a:off x="6477000" y="553085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i="1" dirty="0">
                <a:latin typeface="Calibri" pitchFamily="34" charset="0"/>
              </a:rPr>
              <a:t>H.C. </a:t>
            </a:r>
            <a:r>
              <a:rPr lang="en-US" i="1" dirty="0" err="1">
                <a:latin typeface="Calibri" pitchFamily="34" charset="0"/>
              </a:rPr>
              <a:t>Breiter</a:t>
            </a:r>
            <a:r>
              <a:rPr lang="en-US" i="1" dirty="0">
                <a:latin typeface="Calibri" pitchFamily="34" charset="0"/>
              </a:rPr>
              <a:t> et al.</a:t>
            </a:r>
          </a:p>
          <a:p>
            <a:pPr eaLnBrk="1" hangingPunct="1"/>
            <a:r>
              <a:rPr lang="en-US" i="1" dirty="0">
                <a:latin typeface="Calibri" pitchFamily="34" charset="0"/>
              </a:rPr>
              <a:t> </a:t>
            </a:r>
            <a:r>
              <a:rPr lang="en-US" i="1" dirty="0" smtClean="0">
                <a:latin typeface="Calibri" pitchFamily="34" charset="0"/>
              </a:rPr>
              <a:t>    Neuron</a:t>
            </a:r>
            <a:r>
              <a:rPr lang="en-US" i="1" dirty="0">
                <a:latin typeface="Calibri" pitchFamily="34" charset="0"/>
              </a:rPr>
              <a:t>, 1997</a:t>
            </a:r>
          </a:p>
        </p:txBody>
      </p:sp>
      <p:grpSp>
        <p:nvGrpSpPr>
          <p:cNvPr id="39941" name="Group 29"/>
          <p:cNvGrpSpPr>
            <a:grpSpLocks/>
          </p:cNvGrpSpPr>
          <p:nvPr/>
        </p:nvGrpSpPr>
        <p:grpSpPr bwMode="auto">
          <a:xfrm>
            <a:off x="1752600" y="1181100"/>
            <a:ext cx="5372100" cy="5262563"/>
            <a:chOff x="1122" y="720"/>
            <a:chExt cx="3384" cy="3315"/>
          </a:xfrm>
        </p:grpSpPr>
        <p:pic>
          <p:nvPicPr>
            <p:cNvPr id="399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 y="720"/>
              <a:ext cx="2148" cy="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4"/>
            <p:cNvSpPr txBox="1">
              <a:spLocks noChangeArrowheads="1"/>
            </p:cNvSpPr>
            <p:nvPr/>
          </p:nvSpPr>
          <p:spPr bwMode="auto">
            <a:xfrm>
              <a:off x="2500" y="1184"/>
              <a:ext cx="73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en-US" sz="1600" b="1" u="sng" dirty="0" smtClean="0">
                  <a:solidFill>
                    <a:srgbClr val="FFC000"/>
                  </a:solidFill>
                  <a:latin typeface="Times New Roman" pitchFamily="18" charset="0"/>
                </a:rPr>
                <a:t> </a:t>
              </a:r>
              <a:r>
                <a:rPr lang="en-US" sz="1600" b="1" u="sng" dirty="0" err="1" smtClean="0">
                  <a:solidFill>
                    <a:srgbClr val="FFC000"/>
                  </a:solidFill>
                  <a:latin typeface="Times New Roman" pitchFamily="18" charset="0"/>
                </a:rPr>
                <a:t>NAc</a:t>
              </a:r>
              <a:r>
                <a:rPr lang="en-US" sz="1600" b="1" u="sng" dirty="0" smtClean="0">
                  <a:solidFill>
                    <a:srgbClr val="FFC000"/>
                  </a:solidFill>
                  <a:latin typeface="Times New Roman" pitchFamily="18" charset="0"/>
                </a:rPr>
                <a:t> SCC</a:t>
              </a:r>
            </a:p>
            <a:p>
              <a:pPr>
                <a:defRPr/>
              </a:pPr>
              <a:r>
                <a:rPr lang="en-US" sz="1200" b="1" dirty="0" smtClean="0">
                  <a:solidFill>
                    <a:srgbClr val="FFC000"/>
                  </a:solidFill>
                  <a:latin typeface="Times New Roman" pitchFamily="18" charset="0"/>
                </a:rPr>
                <a:t>   </a:t>
              </a:r>
            </a:p>
          </p:txBody>
        </p:sp>
        <p:sp>
          <p:nvSpPr>
            <p:cNvPr id="30729" name="Text Box 5"/>
            <p:cNvSpPr txBox="1">
              <a:spLocks noChangeArrowheads="1"/>
            </p:cNvSpPr>
            <p:nvPr/>
          </p:nvSpPr>
          <p:spPr bwMode="auto">
            <a:xfrm>
              <a:off x="2569" y="2010"/>
              <a:ext cx="92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en-US" sz="1600" b="1" dirty="0" smtClean="0">
                  <a:solidFill>
                    <a:srgbClr val="FFC000"/>
                  </a:solidFill>
                  <a:effectLst>
                    <a:outerShdw blurRad="38100" dist="38100" dir="2700000" algn="tl">
                      <a:srgbClr val="000000">
                        <a:alpha val="43137"/>
                      </a:srgbClr>
                    </a:outerShdw>
                  </a:effectLst>
                  <a:latin typeface="Times New Roman" pitchFamily="18" charset="0"/>
                </a:rPr>
                <a:t>Amygdala</a:t>
              </a:r>
            </a:p>
            <a:p>
              <a:pPr>
                <a:defRPr/>
              </a:pPr>
              <a:r>
                <a:rPr lang="en-US" sz="1400" b="1" dirty="0" smtClean="0">
                  <a:solidFill>
                    <a:srgbClr val="FFC000"/>
                  </a:solidFill>
                  <a:effectLst>
                    <a:outerShdw blurRad="38100" dist="38100" dir="2700000" algn="tl">
                      <a:srgbClr val="000000">
                        <a:alpha val="43137"/>
                      </a:srgbClr>
                    </a:outerShdw>
                  </a:effectLst>
                  <a:latin typeface="Times New Roman" pitchFamily="18" charset="0"/>
                </a:rPr>
                <a:t>  (- 3mm) </a:t>
              </a:r>
            </a:p>
          </p:txBody>
        </p:sp>
        <p:sp>
          <p:nvSpPr>
            <p:cNvPr id="30730" name="Text Box 6"/>
            <p:cNvSpPr txBox="1">
              <a:spLocks noChangeArrowheads="1"/>
            </p:cNvSpPr>
            <p:nvPr/>
          </p:nvSpPr>
          <p:spPr bwMode="auto">
            <a:xfrm>
              <a:off x="2648" y="2812"/>
              <a:ext cx="488" cy="3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en-US" sz="1600" b="1" dirty="0" smtClean="0">
                  <a:solidFill>
                    <a:srgbClr val="FFC000"/>
                  </a:solidFill>
                  <a:effectLst>
                    <a:outerShdw blurRad="38100" dist="38100" dir="2700000" algn="tl">
                      <a:srgbClr val="000000">
                        <a:alpha val="43137"/>
                      </a:srgbClr>
                    </a:outerShdw>
                  </a:effectLst>
                  <a:latin typeface="Times New Roman" pitchFamily="18" charset="0"/>
                </a:rPr>
                <a:t>BF</a:t>
              </a:r>
              <a:r>
                <a:rPr lang="en-US" sz="1400" b="1" dirty="0" smtClean="0">
                  <a:solidFill>
                    <a:srgbClr val="FFC000"/>
                  </a:solidFill>
                  <a:effectLst>
                    <a:outerShdw blurRad="38100" dist="38100" dir="2700000" algn="tl">
                      <a:srgbClr val="000000">
                        <a:alpha val="43137"/>
                      </a:srgbClr>
                    </a:outerShdw>
                  </a:effectLst>
                  <a:latin typeface="Times New Roman" pitchFamily="18" charset="0"/>
                </a:rPr>
                <a:t>/</a:t>
              </a:r>
              <a:r>
                <a:rPr lang="en-US" sz="1600" b="1" dirty="0" smtClean="0">
                  <a:solidFill>
                    <a:srgbClr val="FFC000"/>
                  </a:solidFill>
                  <a:effectLst>
                    <a:outerShdw blurRad="38100" dist="38100" dir="2700000" algn="tl">
                      <a:srgbClr val="000000">
                        <a:alpha val="43137"/>
                      </a:srgbClr>
                    </a:outerShdw>
                  </a:effectLst>
                  <a:latin typeface="Times New Roman" pitchFamily="18" charset="0"/>
                </a:rPr>
                <a:t>GP</a:t>
              </a:r>
            </a:p>
            <a:p>
              <a:pPr>
                <a:defRPr/>
              </a:pPr>
              <a:r>
                <a:rPr lang="en-US" sz="1400" b="1" dirty="0" smtClean="0">
                  <a:solidFill>
                    <a:srgbClr val="FFC000"/>
                  </a:solidFill>
                  <a:effectLst>
                    <a:outerShdw blurRad="38100" dist="38100" dir="2700000" algn="tl">
                      <a:srgbClr val="000000">
                        <a:alpha val="43137"/>
                      </a:srgbClr>
                    </a:outerShdw>
                  </a:effectLst>
                  <a:latin typeface="Times New Roman" pitchFamily="18" charset="0"/>
                </a:rPr>
                <a:t> (0 mm)</a:t>
              </a:r>
            </a:p>
          </p:txBody>
        </p:sp>
        <p:sp>
          <p:nvSpPr>
            <p:cNvPr id="30731" name="Text Box 7"/>
            <p:cNvSpPr txBox="1">
              <a:spLocks noChangeArrowheads="1"/>
            </p:cNvSpPr>
            <p:nvPr/>
          </p:nvSpPr>
          <p:spPr bwMode="auto">
            <a:xfrm>
              <a:off x="2553" y="3654"/>
              <a:ext cx="659"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nSpc>
                  <a:spcPct val="95000"/>
                </a:lnSpc>
                <a:defRPr/>
              </a:pPr>
              <a:r>
                <a:rPr lang="en-US" sz="1600" b="1" dirty="0" smtClean="0">
                  <a:solidFill>
                    <a:srgbClr val="FFC000"/>
                  </a:solidFill>
                  <a:effectLst>
                    <a:outerShdw blurRad="38100" dist="38100" dir="2700000" algn="tl">
                      <a:srgbClr val="000000">
                        <a:alpha val="43137"/>
                      </a:srgbClr>
                    </a:outerShdw>
                  </a:effectLst>
                  <a:latin typeface="Times New Roman" pitchFamily="18" charset="0"/>
                </a:rPr>
                <a:t>  VT(SN)</a:t>
              </a:r>
            </a:p>
            <a:p>
              <a:pPr>
                <a:lnSpc>
                  <a:spcPct val="95000"/>
                </a:lnSpc>
                <a:defRPr/>
              </a:pPr>
              <a:endParaRPr lang="en-US" sz="1600" b="1" dirty="0" smtClean="0">
                <a:solidFill>
                  <a:srgbClr val="FFC000"/>
                </a:solidFill>
                <a:effectLst>
                  <a:outerShdw blurRad="38100" dist="38100" dir="2700000" algn="tl">
                    <a:srgbClr val="000000">
                      <a:alpha val="43137"/>
                    </a:srgbClr>
                  </a:outerShdw>
                </a:effectLst>
                <a:latin typeface="Times New Roman" pitchFamily="18" charset="0"/>
              </a:endParaRPr>
            </a:p>
          </p:txBody>
        </p:sp>
        <p:sp>
          <p:nvSpPr>
            <p:cNvPr id="39949" name="Rectangle 8"/>
            <p:cNvSpPr>
              <a:spLocks noChangeArrowheads="1"/>
            </p:cNvSpPr>
            <p:nvPr/>
          </p:nvSpPr>
          <p:spPr bwMode="auto">
            <a:xfrm>
              <a:off x="1488" y="720"/>
              <a:ext cx="2976"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0" name="Rectangle 9"/>
            <p:cNvSpPr>
              <a:spLocks noChangeArrowheads="1"/>
            </p:cNvSpPr>
            <p:nvPr/>
          </p:nvSpPr>
          <p:spPr bwMode="auto">
            <a:xfrm rot="5400000">
              <a:off x="214" y="2330"/>
              <a:ext cx="3267"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1" name="Line 10"/>
            <p:cNvSpPr>
              <a:spLocks noChangeShapeType="1"/>
            </p:cNvSpPr>
            <p:nvPr/>
          </p:nvSpPr>
          <p:spPr bwMode="auto">
            <a:xfrm flipV="1">
              <a:off x="1864" y="1246"/>
              <a:ext cx="481" cy="159"/>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2" name="Line 11"/>
            <p:cNvSpPr>
              <a:spLocks noChangeShapeType="1"/>
            </p:cNvSpPr>
            <p:nvPr/>
          </p:nvSpPr>
          <p:spPr bwMode="auto">
            <a:xfrm flipV="1">
              <a:off x="1793" y="2111"/>
              <a:ext cx="673" cy="95"/>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3" name="Line 12"/>
            <p:cNvSpPr>
              <a:spLocks noChangeShapeType="1"/>
            </p:cNvSpPr>
            <p:nvPr/>
          </p:nvSpPr>
          <p:spPr bwMode="auto">
            <a:xfrm flipV="1">
              <a:off x="1859" y="2877"/>
              <a:ext cx="528" cy="108"/>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4" name="Line 13"/>
            <p:cNvSpPr>
              <a:spLocks noChangeShapeType="1"/>
            </p:cNvSpPr>
            <p:nvPr/>
          </p:nvSpPr>
          <p:spPr bwMode="auto">
            <a:xfrm flipV="1">
              <a:off x="1842" y="3742"/>
              <a:ext cx="376" cy="45"/>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8" name="Line 14"/>
            <p:cNvSpPr>
              <a:spLocks noChangeShapeType="1"/>
            </p:cNvSpPr>
            <p:nvPr/>
          </p:nvSpPr>
          <p:spPr bwMode="auto">
            <a:xfrm flipH="1">
              <a:off x="2834" y="1244"/>
              <a:ext cx="27" cy="10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dirty="0">
                <a:solidFill>
                  <a:srgbClr val="FFC000"/>
                </a:solidFill>
                <a:effectLst>
                  <a:outerShdw blurRad="38100" dist="38100" dir="2700000" algn="tl">
                    <a:srgbClr val="000000">
                      <a:alpha val="43137"/>
                    </a:srgbClr>
                  </a:outerShdw>
                </a:effectLst>
              </a:endParaRPr>
            </a:p>
          </p:txBody>
        </p:sp>
        <p:sp>
          <p:nvSpPr>
            <p:cNvPr id="39956" name="Line 15"/>
            <p:cNvSpPr>
              <a:spLocks noChangeShapeType="1"/>
            </p:cNvSpPr>
            <p:nvPr/>
          </p:nvSpPr>
          <p:spPr bwMode="auto">
            <a:xfrm>
              <a:off x="2654" y="2178"/>
              <a:ext cx="532" cy="1"/>
            </a:xfrm>
            <a:prstGeom prst="line">
              <a:avLst/>
            </a:prstGeom>
            <a:noFill/>
            <a:ln w="12700">
              <a:solidFill>
                <a:srgbClr val="FFC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7" name="Line 17"/>
            <p:cNvSpPr>
              <a:spLocks noChangeShapeType="1"/>
            </p:cNvSpPr>
            <p:nvPr/>
          </p:nvSpPr>
          <p:spPr bwMode="auto">
            <a:xfrm>
              <a:off x="2736" y="2982"/>
              <a:ext cx="372" cy="1"/>
            </a:xfrm>
            <a:prstGeom prst="line">
              <a:avLst/>
            </a:prstGeom>
            <a:noFill/>
            <a:ln w="9525">
              <a:solidFill>
                <a:srgbClr val="FFC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8" name="Line 18"/>
            <p:cNvSpPr>
              <a:spLocks noChangeShapeType="1"/>
            </p:cNvSpPr>
            <p:nvPr/>
          </p:nvSpPr>
          <p:spPr bwMode="auto">
            <a:xfrm>
              <a:off x="2697" y="3813"/>
              <a:ext cx="372" cy="1"/>
            </a:xfrm>
            <a:prstGeom prst="line">
              <a:avLst/>
            </a:prstGeom>
            <a:noFill/>
            <a:ln w="9525">
              <a:solidFill>
                <a:srgbClr val="FFC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3" name="Rectangle 19"/>
            <p:cNvSpPr>
              <a:spLocks noChangeArrowheads="1"/>
            </p:cNvSpPr>
            <p:nvPr/>
          </p:nvSpPr>
          <p:spPr bwMode="auto">
            <a:xfrm>
              <a:off x="2574" y="3809"/>
              <a:ext cx="5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sz="1200" i="1" dirty="0">
                  <a:latin typeface="Times New Roman" pitchFamily="18" charset="0"/>
                </a:rPr>
                <a:t> </a:t>
              </a:r>
              <a:r>
                <a:rPr lang="en-US" sz="1200" b="1" dirty="0">
                  <a:solidFill>
                    <a:srgbClr val="FFC000"/>
                  </a:solidFill>
                  <a:effectLst>
                    <a:outerShdw blurRad="38100" dist="38100" dir="2700000" algn="tl">
                      <a:srgbClr val="000000">
                        <a:alpha val="43137"/>
                      </a:srgbClr>
                    </a:outerShdw>
                  </a:effectLst>
                  <a:latin typeface="Times New Roman" pitchFamily="18" charset="0"/>
                </a:rPr>
                <a:t>( -15mm)</a:t>
              </a:r>
            </a:p>
          </p:txBody>
        </p:sp>
        <p:sp>
          <p:nvSpPr>
            <p:cNvPr id="30744" name="Rectangle 22"/>
            <p:cNvSpPr>
              <a:spLocks noChangeArrowheads="1"/>
            </p:cNvSpPr>
            <p:nvPr/>
          </p:nvSpPr>
          <p:spPr bwMode="auto">
            <a:xfrm>
              <a:off x="2483" y="1344"/>
              <a:ext cx="7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1400" i="1" dirty="0">
                  <a:solidFill>
                    <a:srgbClr val="FFC000"/>
                  </a:solidFill>
                  <a:effectLst>
                    <a:outerShdw blurRad="38100" dist="38100" dir="2700000" algn="tl">
                      <a:srgbClr val="000000">
                        <a:alpha val="43137"/>
                      </a:srgbClr>
                    </a:outerShdw>
                  </a:effectLst>
                  <a:latin typeface="Times New Roman" pitchFamily="18" charset="0"/>
                </a:rPr>
                <a:t>  </a:t>
              </a:r>
              <a:r>
                <a:rPr lang="en-US" sz="1400" b="1" dirty="0">
                  <a:solidFill>
                    <a:srgbClr val="FFC000"/>
                  </a:solidFill>
                  <a:effectLst>
                    <a:outerShdw blurRad="38100" dist="38100" dir="2700000" algn="tl">
                      <a:srgbClr val="000000">
                        <a:alpha val="43137"/>
                      </a:srgbClr>
                    </a:outerShdw>
                  </a:effectLst>
                  <a:latin typeface="Times New Roman" pitchFamily="18" charset="0"/>
                </a:rPr>
                <a:t>(+ 12 mm)</a:t>
              </a:r>
              <a:r>
                <a:rPr lang="en-US" sz="1400" i="1" dirty="0">
                  <a:solidFill>
                    <a:srgbClr val="FFC000"/>
                  </a:solidFill>
                  <a:effectLst>
                    <a:outerShdw blurRad="38100" dist="38100" dir="2700000" algn="tl">
                      <a:srgbClr val="000000">
                        <a:alpha val="43137"/>
                      </a:srgbClr>
                    </a:outerShdw>
                  </a:effectLst>
                  <a:latin typeface="Times New Roman" pitchFamily="18" charset="0"/>
                </a:rPr>
                <a:t> </a:t>
              </a:r>
            </a:p>
          </p:txBody>
        </p:sp>
        <p:sp>
          <p:nvSpPr>
            <p:cNvPr id="39961" name="Line 24"/>
            <p:cNvSpPr>
              <a:spLocks noChangeShapeType="1"/>
            </p:cNvSpPr>
            <p:nvPr/>
          </p:nvSpPr>
          <p:spPr bwMode="auto">
            <a:xfrm flipH="1" flipV="1">
              <a:off x="3396" y="3708"/>
              <a:ext cx="480" cy="49"/>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62" name="Line 25"/>
            <p:cNvSpPr>
              <a:spLocks noChangeShapeType="1"/>
            </p:cNvSpPr>
            <p:nvPr/>
          </p:nvSpPr>
          <p:spPr bwMode="auto">
            <a:xfrm flipH="1" flipV="1">
              <a:off x="3559" y="2885"/>
              <a:ext cx="293" cy="48"/>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63" name="Line 26"/>
            <p:cNvSpPr>
              <a:spLocks noChangeShapeType="1"/>
            </p:cNvSpPr>
            <p:nvPr/>
          </p:nvSpPr>
          <p:spPr bwMode="auto">
            <a:xfrm flipH="1" flipV="1">
              <a:off x="3600" y="2121"/>
              <a:ext cx="288" cy="48"/>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64" name="Line 27"/>
            <p:cNvSpPr>
              <a:spLocks noChangeShapeType="1"/>
            </p:cNvSpPr>
            <p:nvPr/>
          </p:nvSpPr>
          <p:spPr bwMode="auto">
            <a:xfrm flipH="1" flipV="1">
              <a:off x="3516" y="1246"/>
              <a:ext cx="336" cy="96"/>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65" name="Text Box 21"/>
            <p:cNvSpPr txBox="1">
              <a:spLocks noChangeArrowheads="1"/>
            </p:cNvSpPr>
            <p:nvPr/>
          </p:nvSpPr>
          <p:spPr bwMode="auto">
            <a:xfrm>
              <a:off x="3864" y="1209"/>
              <a:ext cx="64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800">
                  <a:latin typeface="Calibri" pitchFamily="34" charset="0"/>
                </a:rPr>
                <a:t>saline</a:t>
              </a:r>
            </a:p>
          </p:txBody>
        </p:sp>
        <p:sp>
          <p:nvSpPr>
            <p:cNvPr id="39966" name="Text Box 20"/>
            <p:cNvSpPr txBox="1">
              <a:spLocks noChangeArrowheads="1"/>
            </p:cNvSpPr>
            <p:nvPr/>
          </p:nvSpPr>
          <p:spPr bwMode="auto">
            <a:xfrm>
              <a:off x="1122" y="1198"/>
              <a:ext cx="8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800" dirty="0">
                  <a:latin typeface="Calibri" pitchFamily="34" charset="0"/>
                </a:rPr>
                <a:t>cocaine</a:t>
              </a:r>
            </a:p>
          </p:txBody>
        </p:sp>
      </p:grpSp>
      <p:sp>
        <p:nvSpPr>
          <p:cNvPr id="39942" name="Text Box 30"/>
          <p:cNvSpPr txBox="1">
            <a:spLocks noChangeArrowheads="1"/>
          </p:cNvSpPr>
          <p:nvPr/>
        </p:nvSpPr>
        <p:spPr bwMode="auto">
          <a:xfrm>
            <a:off x="6765925" y="2703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p>
        </p:txBody>
      </p:sp>
      <p:cxnSp>
        <p:nvCxnSpPr>
          <p:cNvPr id="3" name="Straight Connector 2"/>
          <p:cNvCxnSpPr/>
          <p:nvPr/>
        </p:nvCxnSpPr>
        <p:spPr>
          <a:xfrm flipH="1">
            <a:off x="4479925" y="1974850"/>
            <a:ext cx="42863" cy="16668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4"/>
          <p:cNvGrpSpPr>
            <a:grpSpLocks/>
          </p:cNvGrpSpPr>
          <p:nvPr/>
        </p:nvGrpSpPr>
        <p:grpSpPr bwMode="auto">
          <a:xfrm>
            <a:off x="609600" y="1752600"/>
            <a:ext cx="2623796" cy="4737100"/>
            <a:chOff x="880" y="1169"/>
            <a:chExt cx="1184" cy="2623"/>
          </a:xfrm>
        </p:grpSpPr>
        <p:graphicFrame>
          <p:nvGraphicFramePr>
            <p:cNvPr id="41060" name="Object 2"/>
            <p:cNvGraphicFramePr>
              <a:graphicFrameLocks noChangeAspect="1"/>
            </p:cNvGraphicFramePr>
            <p:nvPr/>
          </p:nvGraphicFramePr>
          <p:xfrm>
            <a:off x="880" y="1169"/>
            <a:ext cx="1184" cy="2623"/>
          </p:xfrm>
          <a:graphic>
            <a:graphicData uri="http://schemas.openxmlformats.org/presentationml/2006/ole">
              <mc:AlternateContent xmlns:mc="http://schemas.openxmlformats.org/markup-compatibility/2006">
                <mc:Choice xmlns:v="urn:schemas-microsoft-com:vml" Requires="v">
                  <p:oleObj spid="_x0000_s41092" name="Bitmap Image" r:id="rId4" imgW="3238952" imgH="7190476" progId="Paint.Picture">
                    <p:embed/>
                  </p:oleObj>
                </mc:Choice>
                <mc:Fallback>
                  <p:oleObj name="Bitmap Image" r:id="rId4" imgW="3238952" imgH="7190476"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 y="1169"/>
                          <a:ext cx="1184" cy="262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061" name="Group 6"/>
            <p:cNvGrpSpPr>
              <a:grpSpLocks/>
            </p:cNvGrpSpPr>
            <p:nvPr/>
          </p:nvGrpSpPr>
          <p:grpSpPr bwMode="auto">
            <a:xfrm>
              <a:off x="1122" y="1257"/>
              <a:ext cx="239" cy="163"/>
              <a:chOff x="4447" y="1356"/>
              <a:chExt cx="239" cy="162"/>
            </a:xfrm>
          </p:grpSpPr>
          <p:sp>
            <p:nvSpPr>
              <p:cNvPr id="41074" name="Rectangle 7"/>
              <p:cNvSpPr>
                <a:spLocks noChangeArrowheads="1"/>
              </p:cNvSpPr>
              <p:nvPr/>
            </p:nvSpPr>
            <p:spPr bwMode="auto">
              <a:xfrm>
                <a:off x="4497" y="1375"/>
                <a:ext cx="144" cy="136"/>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1075" name="Text Box 8"/>
              <p:cNvSpPr txBox="1">
                <a:spLocks noChangeArrowheads="1"/>
              </p:cNvSpPr>
              <p:nvPr/>
            </p:nvSpPr>
            <p:spPr bwMode="auto">
              <a:xfrm>
                <a:off x="4447" y="1356"/>
                <a:ext cx="239"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1</a:t>
                </a:r>
              </a:p>
            </p:txBody>
          </p:sp>
        </p:grpSp>
        <p:grpSp>
          <p:nvGrpSpPr>
            <p:cNvPr id="41062" name="Group 9"/>
            <p:cNvGrpSpPr>
              <a:grpSpLocks/>
            </p:cNvGrpSpPr>
            <p:nvPr/>
          </p:nvGrpSpPr>
          <p:grpSpPr bwMode="auto">
            <a:xfrm>
              <a:off x="1590" y="3585"/>
              <a:ext cx="239" cy="164"/>
              <a:chOff x="4455" y="1542"/>
              <a:chExt cx="239" cy="164"/>
            </a:xfrm>
          </p:grpSpPr>
          <p:sp>
            <p:nvSpPr>
              <p:cNvPr id="41072" name="Rectangle 10"/>
              <p:cNvSpPr>
                <a:spLocks noChangeArrowheads="1"/>
              </p:cNvSpPr>
              <p:nvPr/>
            </p:nvSpPr>
            <p:spPr bwMode="auto">
              <a:xfrm>
                <a:off x="4497" y="1558"/>
                <a:ext cx="144" cy="136"/>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1073" name="Text Box 11"/>
              <p:cNvSpPr txBox="1">
                <a:spLocks noChangeArrowheads="1"/>
              </p:cNvSpPr>
              <p:nvPr/>
            </p:nvSpPr>
            <p:spPr bwMode="auto">
              <a:xfrm>
                <a:off x="4455" y="1542"/>
                <a:ext cx="23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2</a:t>
                </a:r>
              </a:p>
            </p:txBody>
          </p:sp>
        </p:grpSp>
        <p:grpSp>
          <p:nvGrpSpPr>
            <p:cNvPr id="41063" name="Group 12"/>
            <p:cNvGrpSpPr>
              <a:grpSpLocks/>
            </p:cNvGrpSpPr>
            <p:nvPr/>
          </p:nvGrpSpPr>
          <p:grpSpPr bwMode="auto">
            <a:xfrm>
              <a:off x="1776" y="1480"/>
              <a:ext cx="239" cy="164"/>
              <a:chOff x="4449" y="2091"/>
              <a:chExt cx="239" cy="165"/>
            </a:xfrm>
          </p:grpSpPr>
          <p:sp>
            <p:nvSpPr>
              <p:cNvPr id="41070" name="Rectangle 13"/>
              <p:cNvSpPr>
                <a:spLocks noChangeArrowheads="1"/>
              </p:cNvSpPr>
              <p:nvPr/>
            </p:nvSpPr>
            <p:spPr bwMode="auto">
              <a:xfrm>
                <a:off x="4497" y="2110"/>
                <a:ext cx="144" cy="136"/>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1071" name="Text Box 14"/>
              <p:cNvSpPr txBox="1">
                <a:spLocks noChangeArrowheads="1"/>
              </p:cNvSpPr>
              <p:nvPr/>
            </p:nvSpPr>
            <p:spPr bwMode="auto">
              <a:xfrm>
                <a:off x="4449" y="2091"/>
                <a:ext cx="23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4</a:t>
                </a:r>
              </a:p>
            </p:txBody>
          </p:sp>
        </p:grpSp>
        <p:grpSp>
          <p:nvGrpSpPr>
            <p:cNvPr id="41064" name="Group 15"/>
            <p:cNvGrpSpPr>
              <a:grpSpLocks/>
            </p:cNvGrpSpPr>
            <p:nvPr/>
          </p:nvGrpSpPr>
          <p:grpSpPr bwMode="auto">
            <a:xfrm>
              <a:off x="912" y="3406"/>
              <a:ext cx="239" cy="164"/>
              <a:chOff x="3732" y="3192"/>
              <a:chExt cx="239" cy="165"/>
            </a:xfrm>
          </p:grpSpPr>
          <p:sp>
            <p:nvSpPr>
              <p:cNvPr id="41068" name="Rectangle 16"/>
              <p:cNvSpPr>
                <a:spLocks noChangeArrowheads="1"/>
              </p:cNvSpPr>
              <p:nvPr/>
            </p:nvSpPr>
            <p:spPr bwMode="auto">
              <a:xfrm>
                <a:off x="3777" y="3214"/>
                <a:ext cx="144" cy="136"/>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1069" name="Text Box 17"/>
              <p:cNvSpPr txBox="1">
                <a:spLocks noChangeArrowheads="1"/>
              </p:cNvSpPr>
              <p:nvPr/>
            </p:nvSpPr>
            <p:spPr bwMode="auto">
              <a:xfrm>
                <a:off x="3732" y="3192"/>
                <a:ext cx="23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5</a:t>
                </a:r>
              </a:p>
            </p:txBody>
          </p:sp>
        </p:grpSp>
        <p:grpSp>
          <p:nvGrpSpPr>
            <p:cNvPr id="41065" name="Group 18"/>
            <p:cNvGrpSpPr>
              <a:grpSpLocks/>
            </p:cNvGrpSpPr>
            <p:nvPr/>
          </p:nvGrpSpPr>
          <p:grpSpPr bwMode="auto">
            <a:xfrm>
              <a:off x="1473" y="2289"/>
              <a:ext cx="239" cy="163"/>
              <a:chOff x="4455" y="1722"/>
              <a:chExt cx="239" cy="162"/>
            </a:xfrm>
          </p:grpSpPr>
          <p:sp>
            <p:nvSpPr>
              <p:cNvPr id="41066" name="Rectangle 19"/>
              <p:cNvSpPr>
                <a:spLocks noChangeArrowheads="1"/>
              </p:cNvSpPr>
              <p:nvPr/>
            </p:nvSpPr>
            <p:spPr bwMode="auto">
              <a:xfrm>
                <a:off x="4497" y="1744"/>
                <a:ext cx="144" cy="136"/>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1067" name="Text Box 20"/>
              <p:cNvSpPr txBox="1">
                <a:spLocks noChangeArrowheads="1"/>
              </p:cNvSpPr>
              <p:nvPr/>
            </p:nvSpPr>
            <p:spPr bwMode="auto">
              <a:xfrm>
                <a:off x="4455" y="1722"/>
                <a:ext cx="239"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3</a:t>
                </a:r>
              </a:p>
            </p:txBody>
          </p:sp>
        </p:grpSp>
      </p:grpSp>
      <p:sp>
        <p:nvSpPr>
          <p:cNvPr id="40963" name="Text Box 21"/>
          <p:cNvSpPr txBox="1">
            <a:spLocks noChangeArrowheads="1"/>
          </p:cNvSpPr>
          <p:nvPr/>
        </p:nvSpPr>
        <p:spPr bwMode="auto">
          <a:xfrm>
            <a:off x="5629275" y="3667125"/>
            <a:ext cx="17986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latin typeface="Arial Rounded MT Bold" pitchFamily="34" charset="0"/>
              </a:rPr>
              <a:t>R Middle Temporal</a:t>
            </a:r>
          </a:p>
        </p:txBody>
      </p:sp>
      <p:sp>
        <p:nvSpPr>
          <p:cNvPr id="40964" name="Text Box 22"/>
          <p:cNvSpPr txBox="1">
            <a:spLocks noChangeArrowheads="1"/>
          </p:cNvSpPr>
          <p:nvPr/>
        </p:nvSpPr>
        <p:spPr bwMode="auto">
          <a:xfrm>
            <a:off x="5376863" y="3200400"/>
            <a:ext cx="13430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latin typeface="Arial Rounded MT Bold" pitchFamily="34" charset="0"/>
              </a:rPr>
              <a:t>R Inf Parietal </a:t>
            </a:r>
          </a:p>
        </p:txBody>
      </p:sp>
      <p:sp>
        <p:nvSpPr>
          <p:cNvPr id="40965" name="Text Box 23"/>
          <p:cNvSpPr txBox="1">
            <a:spLocks noChangeArrowheads="1"/>
          </p:cNvSpPr>
          <p:nvPr/>
        </p:nvSpPr>
        <p:spPr bwMode="auto">
          <a:xfrm>
            <a:off x="5422900" y="2809875"/>
            <a:ext cx="87947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latin typeface="Arial Rounded MT Bold" pitchFamily="34" charset="0"/>
              </a:rPr>
              <a:t>R Insula</a:t>
            </a:r>
          </a:p>
        </p:txBody>
      </p:sp>
      <p:sp>
        <p:nvSpPr>
          <p:cNvPr id="40966" name="Text Box 24"/>
          <p:cNvSpPr txBox="1">
            <a:spLocks noChangeArrowheads="1"/>
          </p:cNvSpPr>
          <p:nvPr/>
        </p:nvSpPr>
        <p:spPr bwMode="auto">
          <a:xfrm>
            <a:off x="5665788" y="4133850"/>
            <a:ext cx="18875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dirty="0">
                <a:latin typeface="Arial Rounded MT Bold" pitchFamily="34" charset="0"/>
              </a:rPr>
              <a:t>L Caudate/Putamen</a:t>
            </a:r>
          </a:p>
        </p:txBody>
      </p:sp>
      <p:sp>
        <p:nvSpPr>
          <p:cNvPr id="40967" name="Text Box 25"/>
          <p:cNvSpPr txBox="1">
            <a:spLocks noChangeArrowheads="1"/>
          </p:cNvSpPr>
          <p:nvPr/>
        </p:nvSpPr>
        <p:spPr bwMode="auto">
          <a:xfrm>
            <a:off x="6103938" y="4808538"/>
            <a:ext cx="116681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latin typeface="Arial Rounded MT Bold" pitchFamily="34" charset="0"/>
              </a:rPr>
              <a:t>L Cingulate</a:t>
            </a:r>
          </a:p>
        </p:txBody>
      </p:sp>
      <p:sp>
        <p:nvSpPr>
          <p:cNvPr id="40968" name="Line 26"/>
          <p:cNvSpPr>
            <a:spLocks noChangeShapeType="1"/>
          </p:cNvSpPr>
          <p:nvPr/>
        </p:nvSpPr>
        <p:spPr bwMode="auto">
          <a:xfrm>
            <a:off x="3313113" y="5345113"/>
            <a:ext cx="28463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0969" name="Group 27"/>
          <p:cNvGrpSpPr>
            <a:grpSpLocks/>
          </p:cNvGrpSpPr>
          <p:nvPr/>
        </p:nvGrpSpPr>
        <p:grpSpPr bwMode="auto">
          <a:xfrm>
            <a:off x="3124200" y="1752600"/>
            <a:ext cx="2071688" cy="762000"/>
            <a:chOff x="2906" y="1008"/>
            <a:chExt cx="1366" cy="485"/>
          </a:xfrm>
        </p:grpSpPr>
        <p:sp>
          <p:nvSpPr>
            <p:cNvPr id="41055" name="Rectangle 28"/>
            <p:cNvSpPr>
              <a:spLocks noChangeArrowheads="1"/>
            </p:cNvSpPr>
            <p:nvPr/>
          </p:nvSpPr>
          <p:spPr bwMode="auto">
            <a:xfrm>
              <a:off x="2978" y="1133"/>
              <a:ext cx="97" cy="8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41056" name="Rectangle 29"/>
            <p:cNvSpPr>
              <a:spLocks noChangeArrowheads="1"/>
            </p:cNvSpPr>
            <p:nvPr/>
          </p:nvSpPr>
          <p:spPr bwMode="auto">
            <a:xfrm>
              <a:off x="2906" y="1008"/>
              <a:ext cx="1347"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057" name="Rectangle 30"/>
            <p:cNvSpPr>
              <a:spLocks noChangeArrowheads="1"/>
            </p:cNvSpPr>
            <p:nvPr/>
          </p:nvSpPr>
          <p:spPr bwMode="auto">
            <a:xfrm>
              <a:off x="2978" y="1288"/>
              <a:ext cx="97" cy="8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1058" name="Text Box 31"/>
            <p:cNvSpPr txBox="1">
              <a:spLocks noChangeArrowheads="1"/>
            </p:cNvSpPr>
            <p:nvPr/>
          </p:nvSpPr>
          <p:spPr bwMode="auto">
            <a:xfrm>
              <a:off x="3056" y="1071"/>
              <a:ext cx="12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atin typeface="Arial Rounded MT Bold" pitchFamily="34" charset="0"/>
                </a:rPr>
                <a:t>Nonrelapsers</a:t>
              </a:r>
            </a:p>
          </p:txBody>
        </p:sp>
        <p:sp>
          <p:nvSpPr>
            <p:cNvPr id="41059" name="Text Box 32"/>
            <p:cNvSpPr txBox="1">
              <a:spLocks noChangeArrowheads="1"/>
            </p:cNvSpPr>
            <p:nvPr/>
          </p:nvSpPr>
          <p:spPr bwMode="auto">
            <a:xfrm>
              <a:off x="3060" y="1208"/>
              <a:ext cx="8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atin typeface="Arial Rounded MT Bold" pitchFamily="34" charset="0"/>
                </a:rPr>
                <a:t>Relapsers</a:t>
              </a:r>
            </a:p>
          </p:txBody>
        </p:sp>
      </p:grpSp>
      <p:sp>
        <p:nvSpPr>
          <p:cNvPr id="40970" name="Rectangle 33"/>
          <p:cNvSpPr>
            <a:spLocks noChangeArrowheads="1"/>
          </p:cNvSpPr>
          <p:nvPr/>
        </p:nvSpPr>
        <p:spPr bwMode="auto">
          <a:xfrm>
            <a:off x="5145088" y="2822575"/>
            <a:ext cx="304800" cy="2127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0971" name="Text Box 34"/>
          <p:cNvSpPr txBox="1">
            <a:spLocks noChangeArrowheads="1"/>
          </p:cNvSpPr>
          <p:nvPr/>
        </p:nvSpPr>
        <p:spPr bwMode="auto">
          <a:xfrm>
            <a:off x="5072063" y="2819400"/>
            <a:ext cx="506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1</a:t>
            </a:r>
          </a:p>
        </p:txBody>
      </p:sp>
      <p:grpSp>
        <p:nvGrpSpPr>
          <p:cNvPr id="40972" name="Group 35"/>
          <p:cNvGrpSpPr>
            <a:grpSpLocks/>
          </p:cNvGrpSpPr>
          <p:nvPr/>
        </p:nvGrpSpPr>
        <p:grpSpPr bwMode="auto">
          <a:xfrm>
            <a:off x="5019675" y="3233738"/>
            <a:ext cx="508000" cy="274637"/>
            <a:chOff x="4455" y="1542"/>
            <a:chExt cx="239" cy="176"/>
          </a:xfrm>
        </p:grpSpPr>
        <p:sp>
          <p:nvSpPr>
            <p:cNvPr id="41053" name="Rectangle 36"/>
            <p:cNvSpPr>
              <a:spLocks noChangeArrowheads="1"/>
            </p:cNvSpPr>
            <p:nvPr/>
          </p:nvSpPr>
          <p:spPr bwMode="auto">
            <a:xfrm>
              <a:off x="4497" y="1558"/>
              <a:ext cx="144" cy="136"/>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1054" name="Text Box 37"/>
            <p:cNvSpPr txBox="1">
              <a:spLocks noChangeArrowheads="1"/>
            </p:cNvSpPr>
            <p:nvPr/>
          </p:nvSpPr>
          <p:spPr bwMode="auto">
            <a:xfrm>
              <a:off x="4455" y="1542"/>
              <a:ext cx="23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2</a:t>
              </a:r>
            </a:p>
          </p:txBody>
        </p:sp>
      </p:grpSp>
      <p:sp>
        <p:nvSpPr>
          <p:cNvPr id="40973" name="Rectangle 38"/>
          <p:cNvSpPr>
            <a:spLocks noChangeArrowheads="1"/>
          </p:cNvSpPr>
          <p:nvPr/>
        </p:nvSpPr>
        <p:spPr bwMode="auto">
          <a:xfrm>
            <a:off x="5351463" y="3724275"/>
            <a:ext cx="306387" cy="21272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0974" name="Text Box 39"/>
          <p:cNvSpPr txBox="1">
            <a:spLocks noChangeArrowheads="1"/>
          </p:cNvSpPr>
          <p:nvPr/>
        </p:nvSpPr>
        <p:spPr bwMode="auto">
          <a:xfrm>
            <a:off x="5249863" y="3708400"/>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3</a:t>
            </a:r>
          </a:p>
        </p:txBody>
      </p:sp>
      <p:grpSp>
        <p:nvGrpSpPr>
          <p:cNvPr id="40975" name="Group 40"/>
          <p:cNvGrpSpPr>
            <a:grpSpLocks/>
          </p:cNvGrpSpPr>
          <p:nvPr/>
        </p:nvGrpSpPr>
        <p:grpSpPr bwMode="auto">
          <a:xfrm>
            <a:off x="5273675" y="4170363"/>
            <a:ext cx="504825" cy="274637"/>
            <a:chOff x="4449" y="2091"/>
            <a:chExt cx="239" cy="176"/>
          </a:xfrm>
        </p:grpSpPr>
        <p:sp>
          <p:nvSpPr>
            <p:cNvPr id="41051" name="Rectangle 41"/>
            <p:cNvSpPr>
              <a:spLocks noChangeArrowheads="1"/>
            </p:cNvSpPr>
            <p:nvPr/>
          </p:nvSpPr>
          <p:spPr bwMode="auto">
            <a:xfrm>
              <a:off x="4497" y="2110"/>
              <a:ext cx="144" cy="136"/>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1052" name="Text Box 42"/>
            <p:cNvSpPr txBox="1">
              <a:spLocks noChangeArrowheads="1"/>
            </p:cNvSpPr>
            <p:nvPr/>
          </p:nvSpPr>
          <p:spPr bwMode="auto">
            <a:xfrm>
              <a:off x="4449" y="2091"/>
              <a:ext cx="23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4</a:t>
              </a:r>
            </a:p>
          </p:txBody>
        </p:sp>
      </p:grpSp>
      <p:sp>
        <p:nvSpPr>
          <p:cNvPr id="40976" name="Rectangle 43"/>
          <p:cNvSpPr>
            <a:spLocks noChangeArrowheads="1"/>
          </p:cNvSpPr>
          <p:nvPr/>
        </p:nvSpPr>
        <p:spPr bwMode="auto">
          <a:xfrm>
            <a:off x="5819775" y="4830763"/>
            <a:ext cx="306388" cy="214312"/>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40977" name="Text Box 44"/>
          <p:cNvSpPr txBox="1">
            <a:spLocks noChangeArrowheads="1"/>
          </p:cNvSpPr>
          <p:nvPr/>
        </p:nvSpPr>
        <p:spPr bwMode="auto">
          <a:xfrm>
            <a:off x="5726113" y="4795838"/>
            <a:ext cx="509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chemeClr val="bg1"/>
                </a:solidFill>
                <a:latin typeface="Arial Rounded MT Bold" pitchFamily="34" charset="0"/>
              </a:rPr>
              <a:t>5</a:t>
            </a:r>
          </a:p>
        </p:txBody>
      </p:sp>
      <p:sp>
        <p:nvSpPr>
          <p:cNvPr id="40978" name="Line 45"/>
          <p:cNvSpPr>
            <a:spLocks noChangeShapeType="1"/>
          </p:cNvSpPr>
          <p:nvPr/>
        </p:nvSpPr>
        <p:spPr bwMode="auto">
          <a:xfrm>
            <a:off x="4541838" y="2713038"/>
            <a:ext cx="0" cy="26003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9" name="Rectangle 46"/>
          <p:cNvSpPr>
            <a:spLocks noChangeArrowheads="1"/>
          </p:cNvSpPr>
          <p:nvPr/>
        </p:nvSpPr>
        <p:spPr bwMode="auto">
          <a:xfrm>
            <a:off x="4546600" y="2700338"/>
            <a:ext cx="461963" cy="196850"/>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0980" name="Rectangle 47"/>
          <p:cNvSpPr>
            <a:spLocks noChangeArrowheads="1"/>
          </p:cNvSpPr>
          <p:nvPr/>
        </p:nvSpPr>
        <p:spPr bwMode="auto">
          <a:xfrm>
            <a:off x="4546600" y="3154363"/>
            <a:ext cx="395288" cy="193675"/>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0981" name="Rectangle 48"/>
          <p:cNvSpPr>
            <a:spLocks noChangeArrowheads="1"/>
          </p:cNvSpPr>
          <p:nvPr/>
        </p:nvSpPr>
        <p:spPr bwMode="auto">
          <a:xfrm>
            <a:off x="4538663" y="3581400"/>
            <a:ext cx="647700" cy="195263"/>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0982" name="Rectangle 49"/>
          <p:cNvSpPr>
            <a:spLocks noChangeArrowheads="1"/>
          </p:cNvSpPr>
          <p:nvPr/>
        </p:nvSpPr>
        <p:spPr bwMode="auto">
          <a:xfrm>
            <a:off x="4546600" y="4103688"/>
            <a:ext cx="704850" cy="193675"/>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0983" name="Rectangle 50"/>
          <p:cNvSpPr>
            <a:spLocks noChangeArrowheads="1"/>
          </p:cNvSpPr>
          <p:nvPr/>
        </p:nvSpPr>
        <p:spPr bwMode="auto">
          <a:xfrm>
            <a:off x="4546600" y="4649788"/>
            <a:ext cx="1173163" cy="192087"/>
          </a:xfrm>
          <a:prstGeom prst="rect">
            <a:avLst/>
          </a:prstGeom>
          <a:solidFill>
            <a:schemeClr val="bg2"/>
          </a:solidFill>
          <a:ln w="12700">
            <a:solidFill>
              <a:schemeClr val="tx1"/>
            </a:solidFill>
            <a:miter lim="800000"/>
            <a:headEnd/>
            <a:tailEnd/>
          </a:ln>
        </p:spPr>
        <p:txBody>
          <a:bodyPr wrap="none" anchor="ctr"/>
          <a:lstStyle/>
          <a:p>
            <a:endParaRPr lang="en-US"/>
          </a:p>
        </p:txBody>
      </p:sp>
      <p:sp>
        <p:nvSpPr>
          <p:cNvPr id="40984" name="Rectangle 51"/>
          <p:cNvSpPr>
            <a:spLocks noChangeArrowheads="1"/>
          </p:cNvSpPr>
          <p:nvPr/>
        </p:nvSpPr>
        <p:spPr bwMode="auto">
          <a:xfrm>
            <a:off x="4011613" y="3327400"/>
            <a:ext cx="525462" cy="193675"/>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40985" name="Rectangle 52"/>
          <p:cNvSpPr>
            <a:spLocks noChangeArrowheads="1"/>
          </p:cNvSpPr>
          <p:nvPr/>
        </p:nvSpPr>
        <p:spPr bwMode="auto">
          <a:xfrm>
            <a:off x="4164013" y="2873375"/>
            <a:ext cx="373062" cy="192088"/>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40986" name="Rectangle 53"/>
          <p:cNvSpPr>
            <a:spLocks noChangeArrowheads="1"/>
          </p:cNvSpPr>
          <p:nvPr/>
        </p:nvSpPr>
        <p:spPr bwMode="auto">
          <a:xfrm>
            <a:off x="4271963" y="3776663"/>
            <a:ext cx="265112" cy="195262"/>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40987" name="Rectangle 54"/>
          <p:cNvSpPr>
            <a:spLocks noChangeArrowheads="1"/>
          </p:cNvSpPr>
          <p:nvPr/>
        </p:nvSpPr>
        <p:spPr bwMode="auto">
          <a:xfrm>
            <a:off x="4427538" y="4257675"/>
            <a:ext cx="109537" cy="195263"/>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40988" name="Rectangle 55"/>
          <p:cNvSpPr>
            <a:spLocks noChangeArrowheads="1"/>
          </p:cNvSpPr>
          <p:nvPr/>
        </p:nvSpPr>
        <p:spPr bwMode="auto">
          <a:xfrm>
            <a:off x="4545013" y="4833938"/>
            <a:ext cx="152400" cy="196850"/>
          </a:xfrm>
          <a:prstGeom prst="rect">
            <a:avLst/>
          </a:prstGeom>
          <a:solidFill>
            <a:schemeClr val="bg1"/>
          </a:solidFill>
          <a:ln w="12700">
            <a:solidFill>
              <a:schemeClr val="tx1"/>
            </a:solidFill>
            <a:miter lim="800000"/>
            <a:headEnd/>
            <a:tailEnd/>
          </a:ln>
        </p:spPr>
        <p:txBody>
          <a:bodyPr wrap="none" anchor="ctr"/>
          <a:lstStyle/>
          <a:p>
            <a:endParaRPr lang="en-US"/>
          </a:p>
        </p:txBody>
      </p:sp>
      <p:grpSp>
        <p:nvGrpSpPr>
          <p:cNvPr id="40989" name="Group 56"/>
          <p:cNvGrpSpPr>
            <a:grpSpLocks/>
          </p:cNvGrpSpPr>
          <p:nvPr/>
        </p:nvGrpSpPr>
        <p:grpSpPr bwMode="auto">
          <a:xfrm>
            <a:off x="4894263" y="2720975"/>
            <a:ext cx="187325" cy="115888"/>
            <a:chOff x="4204" y="1366"/>
            <a:chExt cx="116" cy="48"/>
          </a:xfrm>
        </p:grpSpPr>
        <p:sp>
          <p:nvSpPr>
            <p:cNvPr id="41048" name="Line 57"/>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9" name="Line 58"/>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0" name="Line 59"/>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90" name="Group 60"/>
          <p:cNvGrpSpPr>
            <a:grpSpLocks/>
          </p:cNvGrpSpPr>
          <p:nvPr/>
        </p:nvGrpSpPr>
        <p:grpSpPr bwMode="auto">
          <a:xfrm>
            <a:off x="4830763" y="3179763"/>
            <a:ext cx="188912" cy="117475"/>
            <a:chOff x="4204" y="1366"/>
            <a:chExt cx="116" cy="48"/>
          </a:xfrm>
        </p:grpSpPr>
        <p:sp>
          <p:nvSpPr>
            <p:cNvPr id="41045" name="Line 61"/>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6" name="Line 62"/>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7" name="Line 63"/>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91" name="Group 64"/>
          <p:cNvGrpSpPr>
            <a:grpSpLocks/>
          </p:cNvGrpSpPr>
          <p:nvPr/>
        </p:nvGrpSpPr>
        <p:grpSpPr bwMode="auto">
          <a:xfrm>
            <a:off x="5100638" y="3636963"/>
            <a:ext cx="188912" cy="119062"/>
            <a:chOff x="4204" y="1366"/>
            <a:chExt cx="116" cy="48"/>
          </a:xfrm>
        </p:grpSpPr>
        <p:sp>
          <p:nvSpPr>
            <p:cNvPr id="41042" name="Line 65"/>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3" name="Line 66"/>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4" name="Line 67"/>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92" name="Group 68"/>
          <p:cNvGrpSpPr>
            <a:grpSpLocks/>
          </p:cNvGrpSpPr>
          <p:nvPr/>
        </p:nvGrpSpPr>
        <p:grpSpPr bwMode="auto">
          <a:xfrm>
            <a:off x="4325938" y="4302125"/>
            <a:ext cx="282575" cy="115888"/>
            <a:chOff x="4204" y="1366"/>
            <a:chExt cx="116" cy="48"/>
          </a:xfrm>
        </p:grpSpPr>
        <p:sp>
          <p:nvSpPr>
            <p:cNvPr id="41039" name="Line 69"/>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0" name="Line 70"/>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41" name="Line 71"/>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93" name="Group 72"/>
          <p:cNvGrpSpPr>
            <a:grpSpLocks/>
          </p:cNvGrpSpPr>
          <p:nvPr/>
        </p:nvGrpSpPr>
        <p:grpSpPr bwMode="auto">
          <a:xfrm>
            <a:off x="5556250" y="4681538"/>
            <a:ext cx="287338" cy="117475"/>
            <a:chOff x="4204" y="1366"/>
            <a:chExt cx="116" cy="48"/>
          </a:xfrm>
        </p:grpSpPr>
        <p:sp>
          <p:nvSpPr>
            <p:cNvPr id="41036" name="Line 73"/>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7" name="Line 74"/>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8" name="Line 75"/>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94" name="Group 76"/>
          <p:cNvGrpSpPr>
            <a:grpSpLocks/>
          </p:cNvGrpSpPr>
          <p:nvPr/>
        </p:nvGrpSpPr>
        <p:grpSpPr bwMode="auto">
          <a:xfrm>
            <a:off x="4441825" y="4859338"/>
            <a:ext cx="423863" cy="117475"/>
            <a:chOff x="4204" y="1366"/>
            <a:chExt cx="116" cy="48"/>
          </a:xfrm>
        </p:grpSpPr>
        <p:sp>
          <p:nvSpPr>
            <p:cNvPr id="41033" name="Line 77"/>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4" name="Line 78"/>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5" name="Line 79"/>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95" name="Group 80"/>
          <p:cNvGrpSpPr>
            <a:grpSpLocks/>
          </p:cNvGrpSpPr>
          <p:nvPr/>
        </p:nvGrpSpPr>
        <p:grpSpPr bwMode="auto">
          <a:xfrm>
            <a:off x="4156075" y="3821113"/>
            <a:ext cx="220663" cy="114300"/>
            <a:chOff x="4204" y="1366"/>
            <a:chExt cx="116" cy="48"/>
          </a:xfrm>
        </p:grpSpPr>
        <p:sp>
          <p:nvSpPr>
            <p:cNvPr id="41030" name="Line 81"/>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1" name="Line 82"/>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2" name="Line 83"/>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96" name="Group 84"/>
          <p:cNvGrpSpPr>
            <a:grpSpLocks/>
          </p:cNvGrpSpPr>
          <p:nvPr/>
        </p:nvGrpSpPr>
        <p:grpSpPr bwMode="auto">
          <a:xfrm>
            <a:off x="3890963" y="3354388"/>
            <a:ext cx="233362" cy="117475"/>
            <a:chOff x="4204" y="1366"/>
            <a:chExt cx="116" cy="48"/>
          </a:xfrm>
        </p:grpSpPr>
        <p:sp>
          <p:nvSpPr>
            <p:cNvPr id="41027" name="Line 85"/>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8" name="Line 86"/>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9" name="Line 87"/>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97" name="Group 88"/>
          <p:cNvGrpSpPr>
            <a:grpSpLocks/>
          </p:cNvGrpSpPr>
          <p:nvPr/>
        </p:nvGrpSpPr>
        <p:grpSpPr bwMode="auto">
          <a:xfrm>
            <a:off x="4046538" y="2890838"/>
            <a:ext cx="220662" cy="117475"/>
            <a:chOff x="4204" y="1366"/>
            <a:chExt cx="116" cy="48"/>
          </a:xfrm>
        </p:grpSpPr>
        <p:sp>
          <p:nvSpPr>
            <p:cNvPr id="41024" name="Line 89"/>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5" name="Line 90"/>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6" name="Line 91"/>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0998" name="Text Box 92"/>
          <p:cNvSpPr txBox="1">
            <a:spLocks noChangeArrowheads="1"/>
          </p:cNvSpPr>
          <p:nvPr/>
        </p:nvSpPr>
        <p:spPr bwMode="auto">
          <a:xfrm>
            <a:off x="3686202" y="5641581"/>
            <a:ext cx="2638398" cy="38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7" rIns="91432" bIns="45717">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900" dirty="0" smtClean="0">
                <a:latin typeface="Calibri" pitchFamily="34" charset="0"/>
              </a:rPr>
              <a:t>% Change in fMRI Signal</a:t>
            </a:r>
            <a:endParaRPr lang="en-US" sz="1700" dirty="0">
              <a:latin typeface="Arial Rounded MT Bold" pitchFamily="34" charset="0"/>
            </a:endParaRPr>
          </a:p>
        </p:txBody>
      </p:sp>
      <p:grpSp>
        <p:nvGrpSpPr>
          <p:cNvPr id="40999" name="Group 93"/>
          <p:cNvGrpSpPr>
            <a:grpSpLocks/>
          </p:cNvGrpSpPr>
          <p:nvPr/>
        </p:nvGrpSpPr>
        <p:grpSpPr bwMode="auto">
          <a:xfrm>
            <a:off x="5122863" y="4135438"/>
            <a:ext cx="192087" cy="119062"/>
            <a:chOff x="4204" y="1366"/>
            <a:chExt cx="116" cy="48"/>
          </a:xfrm>
        </p:grpSpPr>
        <p:sp>
          <p:nvSpPr>
            <p:cNvPr id="41021" name="Line 94"/>
            <p:cNvSpPr>
              <a:spLocks noChangeShapeType="1"/>
            </p:cNvSpPr>
            <p:nvPr/>
          </p:nvSpPr>
          <p:spPr bwMode="auto">
            <a:xfrm flipH="1">
              <a:off x="4206" y="1392"/>
              <a:ext cx="11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2" name="Line 95"/>
            <p:cNvSpPr>
              <a:spLocks noChangeShapeType="1"/>
            </p:cNvSpPr>
            <p:nvPr/>
          </p:nvSpPr>
          <p:spPr bwMode="auto">
            <a:xfrm>
              <a:off x="4320"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3" name="Line 96"/>
            <p:cNvSpPr>
              <a:spLocks noChangeShapeType="1"/>
            </p:cNvSpPr>
            <p:nvPr/>
          </p:nvSpPr>
          <p:spPr bwMode="auto">
            <a:xfrm>
              <a:off x="4204" y="1366"/>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000" name="Rectangle 97"/>
          <p:cNvSpPr>
            <a:spLocks noChangeArrowheads="1"/>
          </p:cNvSpPr>
          <p:nvPr/>
        </p:nvSpPr>
        <p:spPr bwMode="auto">
          <a:xfrm>
            <a:off x="0" y="-76200"/>
            <a:ext cx="91440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90000"/>
              </a:lnSpc>
            </a:pPr>
            <a:r>
              <a:rPr lang="en-US" sz="4000" b="1" i="1" dirty="0" smtClean="0">
                <a:solidFill>
                  <a:srgbClr val="34349E"/>
                </a:solidFill>
                <a:latin typeface="Calibri" pitchFamily="34" charset="0"/>
              </a:rPr>
              <a:t>Predicting </a:t>
            </a:r>
            <a:r>
              <a:rPr lang="en-US" sz="4000" b="1" i="1" dirty="0">
                <a:solidFill>
                  <a:srgbClr val="34349E"/>
                </a:solidFill>
                <a:latin typeface="Calibri" pitchFamily="34" charset="0"/>
              </a:rPr>
              <a:t>Treatment Outcome</a:t>
            </a:r>
          </a:p>
        </p:txBody>
      </p:sp>
      <p:sp>
        <p:nvSpPr>
          <p:cNvPr id="41001" name="Rectangle 98"/>
          <p:cNvSpPr>
            <a:spLocks noChangeArrowheads="1"/>
          </p:cNvSpPr>
          <p:nvPr/>
        </p:nvSpPr>
        <p:spPr bwMode="auto">
          <a:xfrm>
            <a:off x="3535363" y="6130925"/>
            <a:ext cx="43767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97000"/>
              </a:lnSpc>
              <a:buClr>
                <a:srgbClr val="000000"/>
              </a:buClr>
              <a:buSzPct val="100000"/>
              <a:buFont typeface="Times New Roman" pitchFamily="18" charset="0"/>
              <a:buNone/>
            </a:pPr>
            <a:r>
              <a:rPr lang="en-GB" i="1" dirty="0">
                <a:latin typeface="Calibri" pitchFamily="34" charset="0"/>
              </a:rPr>
              <a:t>M.P. Paulus et al. Arch. Gen. Psychiatry, 2005</a:t>
            </a:r>
          </a:p>
        </p:txBody>
      </p:sp>
      <p:sp>
        <p:nvSpPr>
          <p:cNvPr id="41002" name="Line 99"/>
          <p:cNvSpPr>
            <a:spLocks noChangeShapeType="1"/>
          </p:cNvSpPr>
          <p:nvPr/>
        </p:nvSpPr>
        <p:spPr bwMode="auto">
          <a:xfrm>
            <a:off x="3749675" y="5337175"/>
            <a:ext cx="18605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3" name="Line 100"/>
          <p:cNvSpPr>
            <a:spLocks noChangeShapeType="1"/>
          </p:cNvSpPr>
          <p:nvPr/>
        </p:nvSpPr>
        <p:spPr bwMode="auto">
          <a:xfrm>
            <a:off x="3749675" y="5335588"/>
            <a:ext cx="0" cy="73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4" name="Line 101"/>
          <p:cNvSpPr>
            <a:spLocks noChangeShapeType="1"/>
          </p:cNvSpPr>
          <p:nvPr/>
        </p:nvSpPr>
        <p:spPr bwMode="auto">
          <a:xfrm>
            <a:off x="4033838" y="5335588"/>
            <a:ext cx="0" cy="73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5" name="Line 102"/>
          <p:cNvSpPr>
            <a:spLocks noChangeShapeType="1"/>
          </p:cNvSpPr>
          <p:nvPr/>
        </p:nvSpPr>
        <p:spPr bwMode="auto">
          <a:xfrm>
            <a:off x="4300538" y="5335588"/>
            <a:ext cx="0" cy="73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6" name="Line 103"/>
          <p:cNvSpPr>
            <a:spLocks noChangeShapeType="1"/>
          </p:cNvSpPr>
          <p:nvPr/>
        </p:nvSpPr>
        <p:spPr bwMode="auto">
          <a:xfrm>
            <a:off x="4546600" y="5335588"/>
            <a:ext cx="0" cy="73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7" name="Line 104"/>
          <p:cNvSpPr>
            <a:spLocks noChangeShapeType="1"/>
          </p:cNvSpPr>
          <p:nvPr/>
        </p:nvSpPr>
        <p:spPr bwMode="auto">
          <a:xfrm>
            <a:off x="4819650" y="5335588"/>
            <a:ext cx="0" cy="73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8" name="Line 105"/>
          <p:cNvSpPr>
            <a:spLocks noChangeShapeType="1"/>
          </p:cNvSpPr>
          <p:nvPr/>
        </p:nvSpPr>
        <p:spPr bwMode="auto">
          <a:xfrm>
            <a:off x="5080000" y="5335588"/>
            <a:ext cx="0" cy="73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9" name="Line 106"/>
          <p:cNvSpPr>
            <a:spLocks noChangeShapeType="1"/>
          </p:cNvSpPr>
          <p:nvPr/>
        </p:nvSpPr>
        <p:spPr bwMode="auto">
          <a:xfrm>
            <a:off x="5341938" y="5335588"/>
            <a:ext cx="0" cy="73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0" name="Line 107"/>
          <p:cNvSpPr>
            <a:spLocks noChangeShapeType="1"/>
          </p:cNvSpPr>
          <p:nvPr/>
        </p:nvSpPr>
        <p:spPr bwMode="auto">
          <a:xfrm>
            <a:off x="5611813" y="5335588"/>
            <a:ext cx="0" cy="73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1" name="Rectangle 108"/>
          <p:cNvSpPr>
            <a:spLocks noChangeArrowheads="1"/>
          </p:cNvSpPr>
          <p:nvPr/>
        </p:nvSpPr>
        <p:spPr bwMode="auto">
          <a:xfrm>
            <a:off x="10583863" y="5629275"/>
            <a:ext cx="145573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012" name="Rectangle 112"/>
          <p:cNvSpPr>
            <a:spLocks noChangeArrowheads="1"/>
          </p:cNvSpPr>
          <p:nvPr/>
        </p:nvSpPr>
        <p:spPr bwMode="auto">
          <a:xfrm>
            <a:off x="5884863" y="5065713"/>
            <a:ext cx="473075" cy="441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013" name="Rectangle 113"/>
          <p:cNvSpPr>
            <a:spLocks noChangeArrowheads="1"/>
          </p:cNvSpPr>
          <p:nvPr/>
        </p:nvSpPr>
        <p:spPr bwMode="auto">
          <a:xfrm>
            <a:off x="3276600" y="5237163"/>
            <a:ext cx="473075" cy="441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014" name="Text Box 114"/>
          <p:cNvSpPr txBox="1">
            <a:spLocks noChangeArrowheads="1"/>
          </p:cNvSpPr>
          <p:nvPr/>
        </p:nvSpPr>
        <p:spPr bwMode="auto">
          <a:xfrm>
            <a:off x="3429000" y="5410200"/>
            <a:ext cx="27797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100" b="1">
                <a:latin typeface="Arial Rounded MT Bold" pitchFamily="34" charset="0"/>
              </a:rPr>
              <a:t>   -0.3 -0.2 -0.1   0    0.1  0.2  0.3  0.4  0.5</a:t>
            </a:r>
          </a:p>
        </p:txBody>
      </p:sp>
      <p:sp>
        <p:nvSpPr>
          <p:cNvPr id="41015" name="Text Box 115"/>
          <p:cNvSpPr txBox="1">
            <a:spLocks noChangeArrowheads="1"/>
          </p:cNvSpPr>
          <p:nvPr/>
        </p:nvSpPr>
        <p:spPr bwMode="auto">
          <a:xfrm>
            <a:off x="0" y="7620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i="1" dirty="0" smtClean="0"/>
              <a:t>Stimulant-dependent  participants underwent </a:t>
            </a:r>
            <a:r>
              <a:rPr lang="en-US" sz="2000" i="1" dirty="0"/>
              <a:t>fMRI </a:t>
            </a:r>
            <a:r>
              <a:rPr lang="en-US" sz="2000" i="1" dirty="0" smtClean="0"/>
              <a:t>during “decision-making.” </a:t>
            </a:r>
            <a:endParaRPr lang="en-US" sz="2000" i="1" dirty="0"/>
          </a:p>
          <a:p>
            <a:pPr algn="ctr" eaLnBrk="1" hangingPunct="1"/>
            <a:r>
              <a:rPr lang="en-US" sz="2000" i="1" dirty="0" smtClean="0"/>
              <a:t>Will a </a:t>
            </a:r>
            <a:r>
              <a:rPr lang="en-US" sz="2000" i="1" dirty="0"/>
              <a:t>car </a:t>
            </a:r>
            <a:r>
              <a:rPr lang="en-US" sz="2000" i="1" dirty="0" smtClean="0"/>
              <a:t>appear </a:t>
            </a:r>
            <a:r>
              <a:rPr lang="en-US" sz="2000" i="1" dirty="0"/>
              <a:t>on the left </a:t>
            </a:r>
            <a:r>
              <a:rPr lang="en-US" sz="2000" i="1" dirty="0" smtClean="0"/>
              <a:t>or </a:t>
            </a:r>
            <a:r>
              <a:rPr lang="en-US" sz="2000" i="1" dirty="0"/>
              <a:t>the right side of the </a:t>
            </a:r>
            <a:r>
              <a:rPr lang="en-US" sz="2000" i="1" dirty="0" smtClean="0"/>
              <a:t>house? </a:t>
            </a:r>
            <a:endParaRPr lang="en-US" sz="2000" i="1" dirty="0"/>
          </a:p>
        </p:txBody>
      </p:sp>
      <p:sp>
        <p:nvSpPr>
          <p:cNvPr id="41016" name="Text Box 120"/>
          <p:cNvSpPr txBox="1">
            <a:spLocks noChangeArrowheads="1"/>
          </p:cNvSpPr>
          <p:nvPr/>
        </p:nvSpPr>
        <p:spPr bwMode="auto">
          <a:xfrm>
            <a:off x="-549275" y="1179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p>
        </p:txBody>
      </p:sp>
      <p:sp>
        <p:nvSpPr>
          <p:cNvPr id="41017" name="Text Box 123"/>
          <p:cNvSpPr txBox="1">
            <a:spLocks noChangeArrowheads="1"/>
          </p:cNvSpPr>
          <p:nvPr/>
        </p:nvSpPr>
        <p:spPr bwMode="auto">
          <a:xfrm>
            <a:off x="5504656" y="1662281"/>
            <a:ext cx="32025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smtClean="0">
                <a:solidFill>
                  <a:srgbClr val="34349E"/>
                </a:solidFill>
                <a:latin typeface="Calibri" pitchFamily="34" charset="0"/>
              </a:rPr>
              <a:t>Non-</a:t>
            </a:r>
            <a:r>
              <a:rPr lang="en-US" sz="2000" dirty="0" err="1" smtClean="0">
                <a:solidFill>
                  <a:srgbClr val="34349E"/>
                </a:solidFill>
                <a:latin typeface="Calibri" pitchFamily="34" charset="0"/>
              </a:rPr>
              <a:t>relapsers</a:t>
            </a:r>
            <a:r>
              <a:rPr lang="en-US" sz="2000" dirty="0" smtClean="0">
                <a:solidFill>
                  <a:srgbClr val="34349E"/>
                </a:solidFill>
                <a:latin typeface="Calibri" pitchFamily="34" charset="0"/>
              </a:rPr>
              <a:t> </a:t>
            </a:r>
            <a:r>
              <a:rPr lang="en-US" sz="2000" dirty="0">
                <a:solidFill>
                  <a:srgbClr val="34349E"/>
                </a:solidFill>
                <a:latin typeface="Calibri" pitchFamily="34" charset="0"/>
              </a:rPr>
              <a:t>activated key</a:t>
            </a:r>
            <a:br>
              <a:rPr lang="en-US" sz="2000" dirty="0">
                <a:solidFill>
                  <a:srgbClr val="34349E"/>
                </a:solidFill>
                <a:latin typeface="Calibri" pitchFamily="34" charset="0"/>
              </a:rPr>
            </a:br>
            <a:r>
              <a:rPr lang="en-US" sz="2000" dirty="0">
                <a:solidFill>
                  <a:srgbClr val="34349E"/>
                </a:solidFill>
                <a:latin typeface="Calibri" pitchFamily="34" charset="0"/>
              </a:rPr>
              <a:t>areas of cortex and striatum</a:t>
            </a:r>
            <a:br>
              <a:rPr lang="en-US" sz="2000" dirty="0">
                <a:solidFill>
                  <a:srgbClr val="34349E"/>
                </a:solidFill>
                <a:latin typeface="Calibri" pitchFamily="34" charset="0"/>
              </a:rPr>
            </a:br>
            <a:r>
              <a:rPr lang="en-US" sz="2000" dirty="0" smtClean="0">
                <a:solidFill>
                  <a:srgbClr val="34349E"/>
                </a:solidFill>
                <a:latin typeface="Calibri" pitchFamily="34" charset="0"/>
              </a:rPr>
              <a:t>&amp; stayed </a:t>
            </a:r>
            <a:r>
              <a:rPr lang="en-US" sz="2000" dirty="0">
                <a:solidFill>
                  <a:srgbClr val="34349E"/>
                </a:solidFill>
                <a:latin typeface="Calibri" pitchFamily="34" charset="0"/>
              </a:rPr>
              <a:t>in </a:t>
            </a:r>
            <a:r>
              <a:rPr lang="en-US" sz="2000" dirty="0" smtClean="0">
                <a:solidFill>
                  <a:srgbClr val="34349E"/>
                </a:solidFill>
                <a:latin typeface="Calibri" pitchFamily="34" charset="0"/>
              </a:rPr>
              <a:t>treatment. </a:t>
            </a:r>
            <a:endParaRPr lang="en-US" sz="2000" dirty="0">
              <a:solidFill>
                <a:srgbClr val="34349E"/>
              </a:solidFill>
              <a:latin typeface="Calibri" pitchFamily="34" charset="0"/>
            </a:endParaRPr>
          </a:p>
        </p:txBody>
      </p:sp>
      <p:sp>
        <p:nvSpPr>
          <p:cNvPr id="41018" name="Text Box 124"/>
          <p:cNvSpPr txBox="1">
            <a:spLocks noChangeArrowheads="1"/>
          </p:cNvSpPr>
          <p:nvPr/>
        </p:nvSpPr>
        <p:spPr bwMode="auto">
          <a:xfrm>
            <a:off x="6765925" y="2170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p>
        </p:txBody>
      </p:sp>
      <p:sp>
        <p:nvSpPr>
          <p:cNvPr id="41019" name="Text Box 125"/>
          <p:cNvSpPr txBox="1">
            <a:spLocks noChangeArrowheads="1"/>
          </p:cNvSpPr>
          <p:nvPr/>
        </p:nvSpPr>
        <p:spPr bwMode="auto">
          <a:xfrm>
            <a:off x="7908925" y="201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p>
        </p:txBody>
      </p:sp>
      <p:sp>
        <p:nvSpPr>
          <p:cNvPr id="41020" name="Text Box 126"/>
          <p:cNvSpPr txBox="1">
            <a:spLocks noChangeArrowheads="1"/>
          </p:cNvSpPr>
          <p:nvPr/>
        </p:nvSpPr>
        <p:spPr bwMode="auto">
          <a:xfrm>
            <a:off x="6738869" y="2710134"/>
            <a:ext cx="18717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err="1">
                <a:solidFill>
                  <a:srgbClr val="34349E"/>
                </a:solidFill>
                <a:latin typeface="Calibri" pitchFamily="34" charset="0"/>
              </a:rPr>
              <a:t>Relapsers</a:t>
            </a:r>
            <a:r>
              <a:rPr lang="en-US" sz="2000" dirty="0">
                <a:solidFill>
                  <a:srgbClr val="34349E"/>
                </a:solidFill>
                <a:latin typeface="Calibri" pitchFamily="34" charset="0"/>
              </a:rPr>
              <a:t> </a:t>
            </a:r>
          </a:p>
          <a:p>
            <a:pPr algn="ctr" eaLnBrk="1" hangingPunct="1"/>
            <a:r>
              <a:rPr lang="en-US" sz="2000" dirty="0">
                <a:solidFill>
                  <a:srgbClr val="34349E"/>
                </a:solidFill>
                <a:latin typeface="Calibri" pitchFamily="34" charset="0"/>
              </a:rPr>
              <a:t>did not </a:t>
            </a:r>
            <a:r>
              <a:rPr lang="en-US" sz="2000" dirty="0" smtClean="0">
                <a:solidFill>
                  <a:srgbClr val="34349E"/>
                </a:solidFill>
                <a:latin typeface="Calibri" pitchFamily="34" charset="0"/>
              </a:rPr>
              <a:t>activate.</a:t>
            </a:r>
            <a:endParaRPr lang="en-US" sz="2000" dirty="0">
              <a:solidFill>
                <a:srgbClr val="34349E"/>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1219200" y="2911475"/>
            <a:ext cx="1247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400">
                <a:latin typeface="Calibri" pitchFamily="34" charset="0"/>
              </a:rPr>
              <a:t>Stimulus</a:t>
            </a:r>
          </a:p>
          <a:p>
            <a:r>
              <a:rPr lang="en-US" sz="2400">
                <a:latin typeface="Calibri" pitchFamily="34" charset="0"/>
              </a:rPr>
              <a:t>    &lt; , &gt;</a:t>
            </a:r>
          </a:p>
        </p:txBody>
      </p:sp>
      <p:sp>
        <p:nvSpPr>
          <p:cNvPr id="9220" name="Line 4"/>
          <p:cNvSpPr>
            <a:spLocks noChangeShapeType="1"/>
          </p:cNvSpPr>
          <p:nvPr/>
        </p:nvSpPr>
        <p:spPr bwMode="auto">
          <a:xfrm>
            <a:off x="1828800" y="3687763"/>
            <a:ext cx="0" cy="274637"/>
          </a:xfrm>
          <a:prstGeom prst="line">
            <a:avLst/>
          </a:prstGeom>
          <a:noFill/>
          <a:ln w="28575">
            <a:solidFill>
              <a:schemeClr val="tx1">
                <a:lumMod val="75000"/>
              </a:schemeClr>
            </a:solidFill>
            <a:round/>
            <a:headEnd/>
            <a:tailEnd/>
          </a:ln>
          <a:effectLst/>
        </p:spPr>
        <p:txBody>
          <a:bodyPr wrap="none" anchor="ctr"/>
          <a:lstStyle/>
          <a:p>
            <a:pPr defTabSz="457200">
              <a:defRPr/>
            </a:pPr>
            <a:endParaRPr lang="en-US">
              <a:solidFill>
                <a:srgbClr val="FFFFFF"/>
              </a:solidFill>
              <a:latin typeface="+mn-lt"/>
              <a:ea typeface="ＭＳ Ｐゴシック" pitchFamily="16" charset="-128"/>
              <a:cs typeface="ＭＳ Ｐゴシック" pitchFamily="16" charset="-128"/>
            </a:endParaRPr>
          </a:p>
        </p:txBody>
      </p:sp>
      <p:sp>
        <p:nvSpPr>
          <p:cNvPr id="41988" name="Text Box 5"/>
          <p:cNvSpPr txBox="1">
            <a:spLocks noChangeArrowheads="1"/>
          </p:cNvSpPr>
          <p:nvPr/>
        </p:nvSpPr>
        <p:spPr bwMode="auto">
          <a:xfrm>
            <a:off x="6248400" y="3352800"/>
            <a:ext cx="1373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400">
                <a:latin typeface="Calibri" pitchFamily="34" charset="0"/>
              </a:rPr>
              <a:t>Response</a:t>
            </a:r>
          </a:p>
        </p:txBody>
      </p:sp>
      <p:sp>
        <p:nvSpPr>
          <p:cNvPr id="9222" name="Line 6"/>
          <p:cNvSpPr>
            <a:spLocks noChangeShapeType="1"/>
          </p:cNvSpPr>
          <p:nvPr/>
        </p:nvSpPr>
        <p:spPr bwMode="auto">
          <a:xfrm>
            <a:off x="7096125" y="3763963"/>
            <a:ext cx="0" cy="274637"/>
          </a:xfrm>
          <a:prstGeom prst="line">
            <a:avLst/>
          </a:prstGeom>
          <a:noFill/>
          <a:ln w="28575">
            <a:solidFill>
              <a:schemeClr val="tx1">
                <a:lumMod val="75000"/>
              </a:schemeClr>
            </a:solidFill>
            <a:round/>
            <a:headEnd/>
            <a:tailEnd/>
          </a:ln>
          <a:effectLst/>
        </p:spPr>
        <p:txBody>
          <a:bodyPr wrap="none" anchor="ctr"/>
          <a:lstStyle/>
          <a:p>
            <a:pPr defTabSz="457200">
              <a:defRPr/>
            </a:pPr>
            <a:endParaRPr lang="en-US">
              <a:solidFill>
                <a:srgbClr val="FFFFFF"/>
              </a:solidFill>
              <a:latin typeface="+mn-lt"/>
              <a:ea typeface="ＭＳ Ｐゴシック" pitchFamily="16" charset="-128"/>
              <a:cs typeface="ＭＳ Ｐゴシック" pitchFamily="16" charset="-128"/>
            </a:endParaRPr>
          </a:p>
        </p:txBody>
      </p:sp>
      <p:grpSp>
        <p:nvGrpSpPr>
          <p:cNvPr id="2" name="Group 7"/>
          <p:cNvGrpSpPr>
            <a:grpSpLocks/>
          </p:cNvGrpSpPr>
          <p:nvPr/>
        </p:nvGrpSpPr>
        <p:grpSpPr bwMode="auto">
          <a:xfrm>
            <a:off x="1828800" y="4278313"/>
            <a:ext cx="5270500" cy="704850"/>
            <a:chOff x="1152" y="2294"/>
            <a:chExt cx="3320" cy="444"/>
          </a:xfrm>
        </p:grpSpPr>
        <p:sp>
          <p:nvSpPr>
            <p:cNvPr id="42012" name="AutoShape 8"/>
            <p:cNvSpPr>
              <a:spLocks/>
            </p:cNvSpPr>
            <p:nvPr/>
          </p:nvSpPr>
          <p:spPr bwMode="auto">
            <a:xfrm rot="-5432838">
              <a:off x="2725" y="721"/>
              <a:ext cx="173" cy="3320"/>
            </a:xfrm>
            <a:prstGeom prst="leftBrace">
              <a:avLst>
                <a:gd name="adj1" fmla="val 159923"/>
                <a:gd name="adj2" fmla="val 50000"/>
              </a:avLst>
            </a:prstGeom>
            <a:noFill/>
            <a:ln w="254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endParaRPr lang="en-US">
                <a:latin typeface="Calibri" pitchFamily="34" charset="0"/>
              </a:endParaRPr>
            </a:p>
          </p:txBody>
        </p:sp>
        <p:sp>
          <p:nvSpPr>
            <p:cNvPr id="42013" name="Text Box 9"/>
            <p:cNvSpPr txBox="1">
              <a:spLocks noChangeArrowheads="1"/>
            </p:cNvSpPr>
            <p:nvPr/>
          </p:nvSpPr>
          <p:spPr bwMode="auto">
            <a:xfrm>
              <a:off x="2496" y="2450"/>
              <a:ext cx="5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400">
                  <a:latin typeface="Calibri" pitchFamily="34" charset="0"/>
                </a:rPr>
                <a:t>Go RT</a:t>
              </a:r>
            </a:p>
          </p:txBody>
        </p:sp>
      </p:grpSp>
      <p:grpSp>
        <p:nvGrpSpPr>
          <p:cNvPr id="3" name="Group 10"/>
          <p:cNvGrpSpPr>
            <a:grpSpLocks/>
          </p:cNvGrpSpPr>
          <p:nvPr/>
        </p:nvGrpSpPr>
        <p:grpSpPr bwMode="auto">
          <a:xfrm>
            <a:off x="3962400" y="4906963"/>
            <a:ext cx="3128963" cy="685800"/>
            <a:chOff x="2496" y="2690"/>
            <a:chExt cx="1971" cy="432"/>
          </a:xfrm>
        </p:grpSpPr>
        <p:sp>
          <p:nvSpPr>
            <p:cNvPr id="42010" name="AutoShape 11"/>
            <p:cNvSpPr>
              <a:spLocks/>
            </p:cNvSpPr>
            <p:nvPr/>
          </p:nvSpPr>
          <p:spPr bwMode="auto">
            <a:xfrm rot="-5432838">
              <a:off x="3395" y="1791"/>
              <a:ext cx="173" cy="1971"/>
            </a:xfrm>
            <a:prstGeom prst="leftBrace">
              <a:avLst>
                <a:gd name="adj1" fmla="val 94942"/>
                <a:gd name="adj2" fmla="val 50000"/>
              </a:avLst>
            </a:prstGeom>
            <a:noFill/>
            <a:ln w="25400">
              <a:solidFill>
                <a:srgbClr val="FF191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a:endParaRPr lang="en-US">
                <a:latin typeface="Calibri" pitchFamily="34" charset="0"/>
              </a:endParaRPr>
            </a:p>
          </p:txBody>
        </p:sp>
        <p:sp>
          <p:nvSpPr>
            <p:cNvPr id="42011" name="Text Box 12"/>
            <p:cNvSpPr txBox="1">
              <a:spLocks noChangeArrowheads="1"/>
            </p:cNvSpPr>
            <p:nvPr/>
          </p:nvSpPr>
          <p:spPr bwMode="auto">
            <a:xfrm>
              <a:off x="3198" y="2834"/>
              <a:ext cx="4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400">
                  <a:latin typeface="Calibri" pitchFamily="34" charset="0"/>
                </a:rPr>
                <a:t>SSRT</a:t>
              </a:r>
            </a:p>
          </p:txBody>
        </p:sp>
      </p:grpSp>
      <p:sp>
        <p:nvSpPr>
          <p:cNvPr id="9229" name="Line 13"/>
          <p:cNvSpPr>
            <a:spLocks noChangeShapeType="1"/>
          </p:cNvSpPr>
          <p:nvPr/>
        </p:nvSpPr>
        <p:spPr bwMode="auto">
          <a:xfrm>
            <a:off x="1825625" y="3840163"/>
            <a:ext cx="5260975" cy="0"/>
          </a:xfrm>
          <a:prstGeom prst="line">
            <a:avLst/>
          </a:prstGeom>
          <a:noFill/>
          <a:ln w="38100">
            <a:solidFill>
              <a:schemeClr val="tx1">
                <a:lumMod val="65000"/>
              </a:schemeClr>
            </a:solidFill>
            <a:round/>
            <a:headEnd/>
            <a:tailEnd/>
          </a:ln>
          <a:effectLst/>
        </p:spPr>
        <p:txBody>
          <a:bodyPr wrap="none" anchor="ctr"/>
          <a:lstStyle/>
          <a:p>
            <a:pPr defTabSz="457200">
              <a:defRPr/>
            </a:pPr>
            <a:endParaRPr lang="en-US">
              <a:solidFill>
                <a:srgbClr val="FFFFFF"/>
              </a:solidFill>
              <a:latin typeface="+mn-lt"/>
              <a:ea typeface="ＭＳ Ｐゴシック" pitchFamily="16" charset="-128"/>
              <a:cs typeface="ＭＳ Ｐゴシック" pitchFamily="16" charset="-128"/>
            </a:endParaRPr>
          </a:p>
        </p:txBody>
      </p:sp>
      <p:sp>
        <p:nvSpPr>
          <p:cNvPr id="41993" name="Text Box 14"/>
          <p:cNvSpPr txBox="1">
            <a:spLocks noChangeArrowheads="1"/>
          </p:cNvSpPr>
          <p:nvPr/>
        </p:nvSpPr>
        <p:spPr bwMode="auto">
          <a:xfrm>
            <a:off x="1524000" y="3925888"/>
            <a:ext cx="77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b="1">
                <a:latin typeface="Calibri" pitchFamily="34" charset="0"/>
              </a:rPr>
              <a:t>0 </a:t>
            </a:r>
            <a:r>
              <a:rPr lang="en-US" sz="1600" b="1">
                <a:latin typeface="Calibri" pitchFamily="34" charset="0"/>
              </a:rPr>
              <a:t>ms</a:t>
            </a:r>
          </a:p>
        </p:txBody>
      </p:sp>
      <p:sp>
        <p:nvSpPr>
          <p:cNvPr id="41994" name="Text Box 15"/>
          <p:cNvSpPr txBox="1">
            <a:spLocks noChangeArrowheads="1"/>
          </p:cNvSpPr>
          <p:nvPr/>
        </p:nvSpPr>
        <p:spPr bwMode="auto">
          <a:xfrm>
            <a:off x="6567488" y="3992563"/>
            <a:ext cx="1309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600" b="1">
                <a:latin typeface="Calibri" pitchFamily="34" charset="0"/>
              </a:rPr>
              <a:t>~500 ms</a:t>
            </a:r>
          </a:p>
        </p:txBody>
      </p:sp>
      <p:grpSp>
        <p:nvGrpSpPr>
          <p:cNvPr id="4" name="Group 16"/>
          <p:cNvGrpSpPr>
            <a:grpSpLocks/>
          </p:cNvGrpSpPr>
          <p:nvPr/>
        </p:nvGrpSpPr>
        <p:grpSpPr bwMode="auto">
          <a:xfrm>
            <a:off x="3429000" y="2465388"/>
            <a:ext cx="1828800" cy="1517650"/>
            <a:chOff x="2160" y="1152"/>
            <a:chExt cx="1152" cy="956"/>
          </a:xfrm>
        </p:grpSpPr>
        <p:sp>
          <p:nvSpPr>
            <p:cNvPr id="26638" name="Line 17"/>
            <p:cNvSpPr>
              <a:spLocks noChangeShapeType="1"/>
            </p:cNvSpPr>
            <p:nvPr/>
          </p:nvSpPr>
          <p:spPr bwMode="auto">
            <a:xfrm>
              <a:off x="2483" y="1935"/>
              <a:ext cx="0" cy="173"/>
            </a:xfrm>
            <a:prstGeom prst="line">
              <a:avLst/>
            </a:prstGeom>
            <a:noFill/>
            <a:ln w="28575">
              <a:noFill/>
              <a:round/>
              <a:headEnd/>
              <a:tailEnd/>
            </a:ln>
          </p:spPr>
          <p:txBody>
            <a:bodyPr wrap="none" anchor="ctr"/>
            <a:lstStyle/>
            <a:p>
              <a:pPr defTabSz="457200">
                <a:defRPr/>
              </a:pPr>
              <a:endParaRPr lang="en-US">
                <a:latin typeface="+mn-lt"/>
                <a:ea typeface="ＭＳ Ｐゴシック" pitchFamily="16" charset="-128"/>
                <a:cs typeface="ＭＳ Ｐゴシック" pitchFamily="16" charset="-128"/>
              </a:endParaRPr>
            </a:p>
          </p:txBody>
        </p:sp>
        <p:grpSp>
          <p:nvGrpSpPr>
            <p:cNvPr id="42003" name="Group 18"/>
            <p:cNvGrpSpPr>
              <a:grpSpLocks/>
            </p:cNvGrpSpPr>
            <p:nvPr/>
          </p:nvGrpSpPr>
          <p:grpSpPr bwMode="auto">
            <a:xfrm>
              <a:off x="2160" y="1152"/>
              <a:ext cx="1152" cy="749"/>
              <a:chOff x="2160" y="1152"/>
              <a:chExt cx="1152" cy="749"/>
            </a:xfrm>
          </p:grpSpPr>
          <p:sp>
            <p:nvSpPr>
              <p:cNvPr id="42004" name="Text Box 19"/>
              <p:cNvSpPr txBox="1">
                <a:spLocks noChangeArrowheads="1"/>
              </p:cNvSpPr>
              <p:nvPr/>
            </p:nvSpPr>
            <p:spPr bwMode="auto">
              <a:xfrm>
                <a:off x="2160" y="1152"/>
                <a:ext cx="1152"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7200">
                    <a:latin typeface="Calibri" pitchFamily="34" charset="0"/>
                    <a:sym typeface="Webdings" pitchFamily="18" charset="2"/>
                  </a:rPr>
                  <a:t></a:t>
                </a:r>
                <a:endParaRPr lang="en-US" sz="7200">
                  <a:latin typeface="Calibri" pitchFamily="34" charset="0"/>
                </a:endParaRPr>
              </a:p>
            </p:txBody>
          </p:sp>
          <p:grpSp>
            <p:nvGrpSpPr>
              <p:cNvPr id="42005" name="Group 20"/>
              <p:cNvGrpSpPr>
                <a:grpSpLocks/>
              </p:cNvGrpSpPr>
              <p:nvPr/>
            </p:nvGrpSpPr>
            <p:grpSpPr bwMode="auto">
              <a:xfrm rot="-2715289">
                <a:off x="2670" y="1248"/>
                <a:ext cx="528" cy="576"/>
                <a:chOff x="596" y="617"/>
                <a:chExt cx="869" cy="1139"/>
              </a:xfrm>
            </p:grpSpPr>
            <p:sp>
              <p:nvSpPr>
                <p:cNvPr id="42006" name="AutoShape 21"/>
                <p:cNvSpPr>
                  <a:spLocks noChangeArrowheads="1"/>
                </p:cNvSpPr>
                <p:nvPr/>
              </p:nvSpPr>
              <p:spPr bwMode="auto">
                <a:xfrm rot="7200000">
                  <a:off x="561" y="655"/>
                  <a:ext cx="530" cy="4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08 w 21600"/>
                    <a:gd name="T13" fmla="*/ 0 h 21600"/>
                    <a:gd name="T14" fmla="*/ 21192 w 21600"/>
                    <a:gd name="T15" fmla="*/ 13121 h 21600"/>
                  </a:gdLst>
                  <a:ahLst/>
                  <a:cxnLst>
                    <a:cxn ang="T8">
                      <a:pos x="T0" y="T1"/>
                    </a:cxn>
                    <a:cxn ang="T9">
                      <a:pos x="T2" y="T3"/>
                    </a:cxn>
                    <a:cxn ang="T10">
                      <a:pos x="T4" y="T5"/>
                    </a:cxn>
                    <a:cxn ang="T11">
                      <a:pos x="T6" y="T7"/>
                    </a:cxn>
                  </a:cxnLst>
                  <a:rect l="T12" t="T13" r="T14" b="T15"/>
                  <a:pathLst>
                    <a:path w="21600" h="21600">
                      <a:moveTo>
                        <a:pt x="1997" y="10631"/>
                      </a:moveTo>
                      <a:cubicBezTo>
                        <a:pt x="2089" y="5835"/>
                        <a:pt x="6003" y="1996"/>
                        <a:pt x="10800" y="1996"/>
                      </a:cubicBezTo>
                      <a:cubicBezTo>
                        <a:pt x="15596" y="1996"/>
                        <a:pt x="19510" y="5835"/>
                        <a:pt x="19602" y="10631"/>
                      </a:cubicBezTo>
                      <a:lnTo>
                        <a:pt x="21598" y="10592"/>
                      </a:lnTo>
                      <a:cubicBezTo>
                        <a:pt x="21485" y="4709"/>
                        <a:pt x="16683" y="0"/>
                        <a:pt x="10799" y="0"/>
                      </a:cubicBezTo>
                      <a:cubicBezTo>
                        <a:pt x="4916" y="0"/>
                        <a:pt x="114" y="4709"/>
                        <a:pt x="1" y="10592"/>
                      </a:cubicBezTo>
                      <a:lnTo>
                        <a:pt x="1997" y="10631"/>
                      </a:lnTo>
                      <a:close/>
                    </a:path>
                  </a:pathLst>
                </a:custGeom>
                <a:solidFill>
                  <a:srgbClr val="FF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sp>
              <p:nvSpPr>
                <p:cNvPr id="42007" name="AutoShape 22"/>
                <p:cNvSpPr>
                  <a:spLocks noChangeArrowheads="1"/>
                </p:cNvSpPr>
                <p:nvPr/>
              </p:nvSpPr>
              <p:spPr bwMode="auto">
                <a:xfrm rot="7200000">
                  <a:off x="595" y="736"/>
                  <a:ext cx="749" cy="45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5 w 21600"/>
                    <a:gd name="T13" fmla="*/ 0 h 21600"/>
                    <a:gd name="T14" fmla="*/ 21225 w 21600"/>
                    <a:gd name="T15" fmla="*/ 13129 h 21600"/>
                  </a:gdLst>
                  <a:ahLst/>
                  <a:cxnLst>
                    <a:cxn ang="T8">
                      <a:pos x="T0" y="T1"/>
                    </a:cxn>
                    <a:cxn ang="T9">
                      <a:pos x="T2" y="T3"/>
                    </a:cxn>
                    <a:cxn ang="T10">
                      <a:pos x="T4" y="T5"/>
                    </a:cxn>
                    <a:cxn ang="T11">
                      <a:pos x="T6" y="T7"/>
                    </a:cxn>
                  </a:cxnLst>
                  <a:rect l="T12" t="T13" r="T14" b="T15"/>
                  <a:pathLst>
                    <a:path w="21600" h="21600">
                      <a:moveTo>
                        <a:pt x="1997" y="10631"/>
                      </a:moveTo>
                      <a:cubicBezTo>
                        <a:pt x="2089" y="5835"/>
                        <a:pt x="6003" y="1996"/>
                        <a:pt x="10800" y="1996"/>
                      </a:cubicBezTo>
                      <a:cubicBezTo>
                        <a:pt x="15596" y="1996"/>
                        <a:pt x="19510" y="5835"/>
                        <a:pt x="19602" y="10631"/>
                      </a:cubicBezTo>
                      <a:lnTo>
                        <a:pt x="21598" y="10592"/>
                      </a:lnTo>
                      <a:cubicBezTo>
                        <a:pt x="21485" y="4709"/>
                        <a:pt x="16683" y="0"/>
                        <a:pt x="10799" y="0"/>
                      </a:cubicBezTo>
                      <a:cubicBezTo>
                        <a:pt x="4916" y="0"/>
                        <a:pt x="114" y="4709"/>
                        <a:pt x="1" y="10592"/>
                      </a:cubicBezTo>
                      <a:lnTo>
                        <a:pt x="1997" y="10631"/>
                      </a:lnTo>
                      <a:close/>
                    </a:path>
                  </a:pathLst>
                </a:custGeom>
                <a:solidFill>
                  <a:srgbClr val="FF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sp>
              <p:nvSpPr>
                <p:cNvPr id="42008" name="AutoShape 23"/>
                <p:cNvSpPr>
                  <a:spLocks noChangeArrowheads="1"/>
                </p:cNvSpPr>
                <p:nvPr/>
              </p:nvSpPr>
              <p:spPr bwMode="auto">
                <a:xfrm rot="7200000">
                  <a:off x="651" y="856"/>
                  <a:ext cx="920" cy="4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99 w 21600"/>
                    <a:gd name="T13" fmla="*/ 0 h 21600"/>
                    <a:gd name="T14" fmla="*/ 21201 w 21600"/>
                    <a:gd name="T15" fmla="*/ 13121 h 21600"/>
                  </a:gdLst>
                  <a:ahLst/>
                  <a:cxnLst>
                    <a:cxn ang="T8">
                      <a:pos x="T0" y="T1"/>
                    </a:cxn>
                    <a:cxn ang="T9">
                      <a:pos x="T2" y="T3"/>
                    </a:cxn>
                    <a:cxn ang="T10">
                      <a:pos x="T4" y="T5"/>
                    </a:cxn>
                    <a:cxn ang="T11">
                      <a:pos x="T6" y="T7"/>
                    </a:cxn>
                  </a:cxnLst>
                  <a:rect l="T12" t="T13" r="T14" b="T15"/>
                  <a:pathLst>
                    <a:path w="21600" h="21600">
                      <a:moveTo>
                        <a:pt x="1997" y="10631"/>
                      </a:moveTo>
                      <a:cubicBezTo>
                        <a:pt x="2089" y="5835"/>
                        <a:pt x="6003" y="1996"/>
                        <a:pt x="10800" y="1996"/>
                      </a:cubicBezTo>
                      <a:cubicBezTo>
                        <a:pt x="15596" y="1996"/>
                        <a:pt x="19510" y="5835"/>
                        <a:pt x="19602" y="10631"/>
                      </a:cubicBezTo>
                      <a:lnTo>
                        <a:pt x="21598" y="10592"/>
                      </a:lnTo>
                      <a:cubicBezTo>
                        <a:pt x="21485" y="4709"/>
                        <a:pt x="16683" y="0"/>
                        <a:pt x="10799" y="0"/>
                      </a:cubicBezTo>
                      <a:cubicBezTo>
                        <a:pt x="4916" y="0"/>
                        <a:pt x="114" y="4709"/>
                        <a:pt x="1" y="10592"/>
                      </a:cubicBezTo>
                      <a:lnTo>
                        <a:pt x="1997" y="10631"/>
                      </a:lnTo>
                      <a:close/>
                    </a:path>
                  </a:pathLst>
                </a:custGeom>
                <a:solidFill>
                  <a:srgbClr val="FF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sp>
              <p:nvSpPr>
                <p:cNvPr id="42009" name="AutoShape 24"/>
                <p:cNvSpPr>
                  <a:spLocks noChangeArrowheads="1"/>
                </p:cNvSpPr>
                <p:nvPr/>
              </p:nvSpPr>
              <p:spPr bwMode="auto">
                <a:xfrm rot="7200000">
                  <a:off x="694" y="937"/>
                  <a:ext cx="1094" cy="4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95 w 21600"/>
                    <a:gd name="T13" fmla="*/ 0 h 21600"/>
                    <a:gd name="T14" fmla="*/ 21205 w 21600"/>
                    <a:gd name="T15" fmla="*/ 13121 h 21600"/>
                  </a:gdLst>
                  <a:ahLst/>
                  <a:cxnLst>
                    <a:cxn ang="T8">
                      <a:pos x="T0" y="T1"/>
                    </a:cxn>
                    <a:cxn ang="T9">
                      <a:pos x="T2" y="T3"/>
                    </a:cxn>
                    <a:cxn ang="T10">
                      <a:pos x="T4" y="T5"/>
                    </a:cxn>
                    <a:cxn ang="T11">
                      <a:pos x="T6" y="T7"/>
                    </a:cxn>
                  </a:cxnLst>
                  <a:rect l="T12" t="T13" r="T14" b="T15"/>
                  <a:pathLst>
                    <a:path w="21600" h="21600">
                      <a:moveTo>
                        <a:pt x="1997" y="10631"/>
                      </a:moveTo>
                      <a:cubicBezTo>
                        <a:pt x="2089" y="5835"/>
                        <a:pt x="6003" y="1996"/>
                        <a:pt x="10800" y="1996"/>
                      </a:cubicBezTo>
                      <a:cubicBezTo>
                        <a:pt x="15596" y="1996"/>
                        <a:pt x="19510" y="5835"/>
                        <a:pt x="19602" y="10631"/>
                      </a:cubicBezTo>
                      <a:lnTo>
                        <a:pt x="21598" y="10592"/>
                      </a:lnTo>
                      <a:cubicBezTo>
                        <a:pt x="21485" y="4709"/>
                        <a:pt x="16683" y="0"/>
                        <a:pt x="10799" y="0"/>
                      </a:cubicBezTo>
                      <a:cubicBezTo>
                        <a:pt x="4916" y="0"/>
                        <a:pt x="114" y="4709"/>
                        <a:pt x="1" y="10592"/>
                      </a:cubicBezTo>
                      <a:lnTo>
                        <a:pt x="1997" y="10631"/>
                      </a:lnTo>
                      <a:close/>
                    </a:path>
                  </a:pathLst>
                </a:custGeom>
                <a:solidFill>
                  <a:srgbClr val="FF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grpSp>
        </p:grpSp>
      </p:grpSp>
      <p:sp>
        <p:nvSpPr>
          <p:cNvPr id="41996" name="Rectangle 2"/>
          <p:cNvSpPr>
            <a:spLocks noGrp="1" noChangeArrowheads="1"/>
          </p:cNvSpPr>
          <p:nvPr>
            <p:ph type="title" idx="4294967295"/>
          </p:nvPr>
        </p:nvSpPr>
        <p:spPr>
          <a:xfrm>
            <a:off x="76200" y="152400"/>
            <a:ext cx="9067800" cy="1143000"/>
          </a:xfrm>
        </p:spPr>
        <p:txBody>
          <a:bodyPr/>
          <a:lstStyle/>
          <a:p>
            <a:pPr eaLnBrk="1" hangingPunct="1"/>
            <a:r>
              <a:rPr lang="en-US" sz="4000" b="1" i="1" dirty="0" smtClean="0">
                <a:solidFill>
                  <a:srgbClr val="34349E"/>
                </a:solidFill>
                <a:latin typeface="Calibri" pitchFamily="34" charset="0"/>
                <a:ea typeface="ＭＳ Ｐゴシック" pitchFamily="34" charset="-128"/>
              </a:rPr>
              <a:t>Stop-Signal Task</a:t>
            </a:r>
          </a:p>
        </p:txBody>
      </p:sp>
      <p:pic>
        <p:nvPicPr>
          <p:cNvPr id="41997" name="Picture 9" descr="S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76400"/>
            <a:ext cx="12192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Box 26"/>
          <p:cNvSpPr txBox="1">
            <a:spLocks noChangeArrowheads="1"/>
          </p:cNvSpPr>
          <p:nvPr/>
        </p:nvSpPr>
        <p:spPr bwMode="auto">
          <a:xfrm>
            <a:off x="3282950" y="5638800"/>
            <a:ext cx="5556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r>
              <a:rPr lang="en-US" sz="2000" i="1">
                <a:latin typeface="Calibri" pitchFamily="34" charset="0"/>
              </a:rPr>
              <a:t>GD Logan et al.:</a:t>
            </a:r>
          </a:p>
          <a:p>
            <a:pPr algn="r"/>
            <a:r>
              <a:rPr lang="en-US" sz="2000" i="1">
                <a:latin typeface="Calibri" pitchFamily="34" charset="0"/>
              </a:rPr>
              <a:t> J Exp Psychol Hum Percept Perform, 1984.</a:t>
            </a:r>
          </a:p>
        </p:txBody>
      </p:sp>
      <p:grpSp>
        <p:nvGrpSpPr>
          <p:cNvPr id="41999" name="Group 4"/>
          <p:cNvGrpSpPr>
            <a:grpSpLocks/>
          </p:cNvGrpSpPr>
          <p:nvPr/>
        </p:nvGrpSpPr>
        <p:grpSpPr bwMode="auto">
          <a:xfrm>
            <a:off x="6784975" y="830263"/>
            <a:ext cx="1828800" cy="2230437"/>
            <a:chOff x="0" y="0"/>
            <a:chExt cx="540" cy="406"/>
          </a:xfrm>
        </p:grpSpPr>
        <p:sp>
          <p:nvSpPr>
            <p:cNvPr id="42000" name="Rectangle 5"/>
            <p:cNvSpPr>
              <a:spLocks/>
            </p:cNvSpPr>
            <p:nvPr/>
          </p:nvSpPr>
          <p:spPr bwMode="auto">
            <a:xfrm>
              <a:off x="0" y="0"/>
              <a:ext cx="540" cy="406"/>
            </a:xfrm>
            <a:prstGeom prst="rect">
              <a:avLst/>
            </a:prstGeom>
            <a:noFill/>
            <a:ln w="36124">
              <a:solidFill>
                <a:srgbClr val="3366FF"/>
              </a:solidFill>
              <a:round/>
              <a:headEnd/>
              <a:tailEnd/>
            </a:ln>
            <a:extLst>
              <a:ext uri="{909E8E84-426E-40DD-AFC4-6F175D3DCCD1}">
                <a14:hiddenFill xmlns:a14="http://schemas.microsoft.com/office/drawing/2010/main">
                  <a:solidFill>
                    <a:srgbClr val="FFFFFF"/>
                  </a:solidFill>
                </a14:hiddenFill>
              </a:ext>
            </a:extLst>
          </p:spPr>
          <p:txBody>
            <a:bodyPr lIns="72248" tIns="72248" rIns="72248" bIns="72248" anchor="ctr"/>
            <a:lstStyle/>
            <a:p>
              <a:endParaRPr lang="en-US"/>
            </a:p>
          </p:txBody>
        </p:sp>
        <p:pic>
          <p:nvPicPr>
            <p:cNvPr id="42001" name="Picture 6" descr="image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537" cy="403"/>
            </a:xfrm>
            <a:prstGeom prst="rect">
              <a:avLst/>
            </a:prstGeom>
            <a:noFill/>
            <a:ln>
              <a:noFill/>
            </a:ln>
            <a:extLst>
              <a:ext uri="{909E8E84-426E-40DD-AFC4-6F175D3DCCD1}">
                <a14:hiddenFill xmlns:a14="http://schemas.microsoft.com/office/drawing/2010/main">
                  <a:solidFill>
                    <a:srgbClr val="FFFFFF">
                      <a:alpha val="87057"/>
                    </a:srgbClr>
                  </a:solidFill>
                </a14:hiddenFill>
              </a:ext>
              <a:ext uri="{91240B29-F687-4F45-9708-019B960494DF}">
                <a14:hiddenLine xmlns:a14="http://schemas.microsoft.com/office/drawing/2010/main" w="12700">
                  <a:solidFill>
                    <a:srgbClr val="000000"/>
                  </a:solidFill>
                  <a:miter lim="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9"/>
          <p:cNvSpPr txBox="1">
            <a:spLocks noChangeArrowheads="1"/>
          </p:cNvSpPr>
          <p:nvPr/>
        </p:nvSpPr>
        <p:spPr bwMode="auto">
          <a:xfrm>
            <a:off x="3381375" y="5924550"/>
            <a:ext cx="5154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eaLnBrk="0" hangingPunct="0">
              <a:defRPr>
                <a:solidFill>
                  <a:schemeClr val="tx1"/>
                </a:solidFill>
                <a:latin typeface="Arial" pitchFamily="34" charset="0"/>
                <a:ea typeface="ＭＳ Ｐゴシック" pitchFamily="34" charset="-128"/>
              </a:defRPr>
            </a:lvl1pPr>
            <a:lvl2pPr marL="742950" indent="-285750" defTabSz="455613" eaLnBrk="0" hangingPunct="0">
              <a:defRPr>
                <a:solidFill>
                  <a:schemeClr val="tx1"/>
                </a:solidFill>
                <a:latin typeface="Arial" pitchFamily="34" charset="0"/>
                <a:ea typeface="ＭＳ Ｐゴシック" pitchFamily="34" charset="-128"/>
              </a:defRPr>
            </a:lvl2pPr>
            <a:lvl3pPr marL="1143000" indent="-228600" defTabSz="455613" eaLnBrk="0" hangingPunct="0">
              <a:defRPr>
                <a:solidFill>
                  <a:schemeClr val="tx1"/>
                </a:solidFill>
                <a:latin typeface="Arial" pitchFamily="34" charset="0"/>
                <a:ea typeface="ＭＳ Ｐゴシック" pitchFamily="34" charset="-128"/>
              </a:defRPr>
            </a:lvl3pPr>
            <a:lvl4pPr marL="1600200" indent="-228600" defTabSz="455613" eaLnBrk="0" hangingPunct="0">
              <a:defRPr>
                <a:solidFill>
                  <a:schemeClr val="tx1"/>
                </a:solidFill>
                <a:latin typeface="Arial" pitchFamily="34" charset="0"/>
                <a:ea typeface="ＭＳ Ｐゴシック" pitchFamily="34" charset="-128"/>
              </a:defRPr>
            </a:lvl4pPr>
            <a:lvl5pPr marL="2057400" indent="-228600" defTabSz="455613" eaLnBrk="0" hangingPunct="0">
              <a:defRPr>
                <a:solidFill>
                  <a:schemeClr val="tx1"/>
                </a:solidFill>
                <a:latin typeface="Arial"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i="1">
                <a:latin typeface="Calibri" pitchFamily="34" charset="0"/>
              </a:rPr>
              <a:t>J Monterosso et al., Drug Alcohol Depend, 2005</a:t>
            </a:r>
          </a:p>
        </p:txBody>
      </p:sp>
      <p:pic>
        <p:nvPicPr>
          <p:cNvPr id="43011" name="Picture 5" descr="SSRT-MA USe corr"/>
          <p:cNvPicPr>
            <a:picLocks noChangeAspect="1" noChangeArrowheads="1"/>
          </p:cNvPicPr>
          <p:nvPr/>
        </p:nvPicPr>
        <p:blipFill>
          <a:blip r:embed="rId3">
            <a:extLst>
              <a:ext uri="{28A0092B-C50C-407E-A947-70E740481C1C}">
                <a14:useLocalDpi xmlns:a14="http://schemas.microsoft.com/office/drawing/2010/main" val="0"/>
              </a:ext>
            </a:extLst>
          </a:blip>
          <a:srcRect b="12833"/>
          <a:stretch>
            <a:fillRect/>
          </a:stretch>
        </p:blipFill>
        <p:spPr bwMode="auto">
          <a:xfrm>
            <a:off x="4518025" y="2486025"/>
            <a:ext cx="43973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pic>
      <p:sp>
        <p:nvSpPr>
          <p:cNvPr id="43012" name="Rectangle 28"/>
          <p:cNvSpPr>
            <a:spLocks noChangeArrowheads="1"/>
          </p:cNvSpPr>
          <p:nvPr/>
        </p:nvSpPr>
        <p:spPr bwMode="auto">
          <a:xfrm>
            <a:off x="457200" y="4275138"/>
            <a:ext cx="8382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3013" name="Rectangle 29"/>
          <p:cNvSpPr>
            <a:spLocks noChangeArrowheads="1"/>
          </p:cNvSpPr>
          <p:nvPr/>
        </p:nvSpPr>
        <p:spPr bwMode="auto">
          <a:xfrm>
            <a:off x="457200" y="3411538"/>
            <a:ext cx="533400"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3014" name="Rectangle 30"/>
          <p:cNvSpPr>
            <a:spLocks noChangeArrowheads="1"/>
          </p:cNvSpPr>
          <p:nvPr/>
        </p:nvSpPr>
        <p:spPr bwMode="auto">
          <a:xfrm>
            <a:off x="533400" y="2751138"/>
            <a:ext cx="914400" cy="685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3015" name="Rectangle 33"/>
          <p:cNvSpPr>
            <a:spLocks noChangeArrowheads="1"/>
          </p:cNvSpPr>
          <p:nvPr/>
        </p:nvSpPr>
        <p:spPr bwMode="auto">
          <a:xfrm>
            <a:off x="533400" y="3513138"/>
            <a:ext cx="457200" cy="8382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3016" name="Title 3"/>
          <p:cNvSpPr>
            <a:spLocks noGrp="1"/>
          </p:cNvSpPr>
          <p:nvPr>
            <p:ph type="title" idx="4294967295"/>
          </p:nvPr>
        </p:nvSpPr>
        <p:spPr/>
        <p:txBody>
          <a:bodyPr/>
          <a:lstStyle/>
          <a:p>
            <a:pPr eaLnBrk="1" hangingPunct="1">
              <a:lnSpc>
                <a:spcPts val="4000"/>
              </a:lnSpc>
            </a:pPr>
            <a:r>
              <a:rPr lang="en-US" sz="3600" b="1" i="1" dirty="0" smtClean="0">
                <a:solidFill>
                  <a:srgbClr val="34349E"/>
                </a:solidFill>
                <a:latin typeface="Calibri" pitchFamily="34" charset="0"/>
                <a:ea typeface="ＭＳ Ｐゴシック" pitchFamily="34" charset="-128"/>
              </a:rPr>
              <a:t>Methamphetamine Users Show a </a:t>
            </a:r>
            <a:br>
              <a:rPr lang="en-US" sz="3600" b="1" i="1" dirty="0" smtClean="0">
                <a:solidFill>
                  <a:srgbClr val="34349E"/>
                </a:solidFill>
                <a:latin typeface="Calibri" pitchFamily="34" charset="0"/>
                <a:ea typeface="ＭＳ Ｐゴシック" pitchFamily="34" charset="-128"/>
              </a:rPr>
            </a:br>
            <a:r>
              <a:rPr lang="en-US" sz="3600" b="1" i="1" dirty="0" smtClean="0">
                <a:solidFill>
                  <a:srgbClr val="34349E"/>
                </a:solidFill>
                <a:latin typeface="Calibri" pitchFamily="34" charset="0"/>
                <a:ea typeface="ＭＳ Ｐゴシック" pitchFamily="34" charset="-128"/>
              </a:rPr>
              <a:t>Deficit on the Stop-Signal Task</a:t>
            </a:r>
          </a:p>
        </p:txBody>
      </p:sp>
      <p:graphicFrame>
        <p:nvGraphicFramePr>
          <p:cNvPr id="13" name="Chart 12"/>
          <p:cNvGraphicFramePr>
            <a:graphicFrameLocks/>
          </p:cNvGraphicFramePr>
          <p:nvPr/>
        </p:nvGraphicFramePr>
        <p:xfrm>
          <a:off x="723900" y="2379300"/>
          <a:ext cx="3781425" cy="3545190"/>
        </p:xfrm>
        <a:graphic>
          <a:graphicData uri="http://schemas.openxmlformats.org/drawingml/2006/chart">
            <c:chart xmlns:c="http://schemas.openxmlformats.org/drawingml/2006/chart" xmlns:r="http://schemas.openxmlformats.org/officeDocument/2006/relationships" r:id="rId4"/>
          </a:graphicData>
        </a:graphic>
      </p:graphicFrame>
      <p:sp>
        <p:nvSpPr>
          <p:cNvPr id="43018" name="TextBox 1"/>
          <p:cNvSpPr txBox="1">
            <a:spLocks noChangeArrowheads="1"/>
          </p:cNvSpPr>
          <p:nvPr/>
        </p:nvSpPr>
        <p:spPr bwMode="auto">
          <a:xfrm>
            <a:off x="5561013" y="5418138"/>
            <a:ext cx="2887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latin typeface="Arial Narrow" pitchFamily="34" charset="0"/>
              </a:rPr>
              <a:t>METH Use (ln grams/wk)</a:t>
            </a:r>
          </a:p>
        </p:txBody>
      </p:sp>
      <p:sp>
        <p:nvSpPr>
          <p:cNvPr id="43019" name="TextBox 2"/>
          <p:cNvSpPr txBox="1">
            <a:spLocks noChangeArrowheads="1"/>
          </p:cNvSpPr>
          <p:nvPr/>
        </p:nvSpPr>
        <p:spPr bwMode="auto">
          <a:xfrm>
            <a:off x="1417638" y="5586413"/>
            <a:ext cx="1068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latin typeface="Arial Narrow" pitchFamily="34" charset="0"/>
              </a:rPr>
              <a:t>Control</a:t>
            </a:r>
          </a:p>
        </p:txBody>
      </p:sp>
      <p:sp>
        <p:nvSpPr>
          <p:cNvPr id="43020" name="TextBox 4"/>
          <p:cNvSpPr txBox="1">
            <a:spLocks noChangeArrowheads="1"/>
          </p:cNvSpPr>
          <p:nvPr/>
        </p:nvSpPr>
        <p:spPr bwMode="auto">
          <a:xfrm>
            <a:off x="2789238" y="5586413"/>
            <a:ext cx="1633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latin typeface="Arial Narrow" pitchFamily="34" charset="0"/>
              </a:rPr>
              <a:t>METH Users</a:t>
            </a:r>
          </a:p>
        </p:txBody>
      </p:sp>
      <p:sp>
        <p:nvSpPr>
          <p:cNvPr id="43021" name="TextBox 5"/>
          <p:cNvSpPr txBox="1">
            <a:spLocks noChangeArrowheads="1"/>
          </p:cNvSpPr>
          <p:nvPr/>
        </p:nvSpPr>
        <p:spPr bwMode="auto">
          <a:xfrm rot="-5400000">
            <a:off x="-1149350" y="3671888"/>
            <a:ext cx="3581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latin typeface="Arial Narrow" pitchFamily="34" charset="0"/>
              </a:rPr>
              <a:t>Stop-Signal Reaction Time (msec)</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67" name="Title 1"/>
          <p:cNvSpPr>
            <a:spLocks noGrp="1"/>
          </p:cNvSpPr>
          <p:nvPr>
            <p:ph type="title" idx="4294967295"/>
          </p:nvPr>
        </p:nvSpPr>
        <p:spPr>
          <a:xfrm>
            <a:off x="381000" y="152400"/>
            <a:ext cx="8686800" cy="1143000"/>
          </a:xfrm>
        </p:spPr>
        <p:txBody>
          <a:bodyPr/>
          <a:lstStyle/>
          <a:p>
            <a:pPr>
              <a:lnSpc>
                <a:spcPct val="85000"/>
              </a:lnSpc>
              <a:defRPr/>
            </a:pPr>
            <a:r>
              <a:rPr lang="en-US" sz="3600" b="1" i="1" dirty="0" smtClean="0">
                <a:solidFill>
                  <a:srgbClr val="000099"/>
                </a:solidFill>
                <a:effectLst>
                  <a:outerShdw blurRad="38100" dist="38100" dir="2700000" algn="tl">
                    <a:srgbClr val="000000">
                      <a:alpha val="43137"/>
                    </a:srgbClr>
                  </a:outerShdw>
                </a:effectLst>
                <a:latin typeface="Calibri" pitchFamily="34" charset="0"/>
              </a:rPr>
              <a:t>Dopamine D2-type </a:t>
            </a:r>
            <a:r>
              <a:rPr lang="en-US" sz="3600" b="1" i="1" dirty="0">
                <a:solidFill>
                  <a:srgbClr val="000099"/>
                </a:solidFill>
                <a:effectLst>
                  <a:outerShdw blurRad="38100" dist="38100" dir="2700000" algn="tl">
                    <a:srgbClr val="000000">
                      <a:alpha val="43137"/>
                    </a:srgbClr>
                  </a:outerShdw>
                </a:effectLst>
                <a:latin typeface="Calibri" pitchFamily="34" charset="0"/>
              </a:rPr>
              <a:t>Receptor Availability </a:t>
            </a:r>
            <a:br>
              <a:rPr lang="en-US" sz="3600" b="1" i="1" dirty="0">
                <a:solidFill>
                  <a:srgbClr val="000099"/>
                </a:solidFill>
                <a:effectLst>
                  <a:outerShdw blurRad="38100" dist="38100" dir="2700000" algn="tl">
                    <a:srgbClr val="000000">
                      <a:alpha val="43137"/>
                    </a:srgbClr>
                  </a:outerShdw>
                </a:effectLst>
                <a:latin typeface="Calibri" pitchFamily="34" charset="0"/>
              </a:rPr>
            </a:br>
            <a:r>
              <a:rPr lang="en-US" sz="3600" b="1" i="1" dirty="0">
                <a:solidFill>
                  <a:srgbClr val="000099"/>
                </a:solidFill>
                <a:effectLst>
                  <a:outerShdw blurRad="38100" dist="38100" dir="2700000" algn="tl">
                    <a:srgbClr val="000000">
                      <a:alpha val="43137"/>
                    </a:srgbClr>
                  </a:outerShdw>
                </a:effectLst>
                <a:latin typeface="Calibri" pitchFamily="34" charset="0"/>
              </a:rPr>
              <a:t>Related to Stopping Ability</a:t>
            </a:r>
          </a:p>
        </p:txBody>
      </p:sp>
      <p:pic>
        <p:nvPicPr>
          <p:cNvPr id="440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371600"/>
            <a:ext cx="1908175"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ramp.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5726113"/>
            <a:ext cx="1270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6"/>
          <p:cNvSpPr txBox="1">
            <a:spLocks noChangeArrowheads="1"/>
          </p:cNvSpPr>
          <p:nvPr/>
        </p:nvSpPr>
        <p:spPr bwMode="auto">
          <a:xfrm>
            <a:off x="533400" y="5638800"/>
            <a:ext cx="771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a:latin typeface="Calibri" pitchFamily="34" charset="0"/>
                <a:cs typeface="Arial" pitchFamily="34" charset="0"/>
              </a:rPr>
              <a:t>p&lt;0.1</a:t>
            </a:r>
          </a:p>
        </p:txBody>
      </p:sp>
      <p:sp>
        <p:nvSpPr>
          <p:cNvPr id="44038" name="TextBox 6"/>
          <p:cNvSpPr txBox="1">
            <a:spLocks noChangeArrowheads="1"/>
          </p:cNvSpPr>
          <p:nvPr/>
        </p:nvSpPr>
        <p:spPr bwMode="auto">
          <a:xfrm>
            <a:off x="2474913" y="5649913"/>
            <a:ext cx="90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a:latin typeface="Calibri" pitchFamily="34" charset="0"/>
                <a:cs typeface="Arial" pitchFamily="34" charset="0"/>
              </a:rPr>
              <a:t>p&lt;0.02</a:t>
            </a:r>
          </a:p>
        </p:txBody>
      </p:sp>
      <p:pic>
        <p:nvPicPr>
          <p:cNvPr id="44039" name="Picture 11"/>
          <p:cNvPicPr>
            <a:picLocks noChangeAspect="1"/>
          </p:cNvPicPr>
          <p:nvPr/>
        </p:nvPicPr>
        <p:blipFill>
          <a:blip r:embed="rId5">
            <a:extLst>
              <a:ext uri="{28A0092B-C50C-407E-A947-70E740481C1C}">
                <a14:useLocalDpi xmlns:a14="http://schemas.microsoft.com/office/drawing/2010/main" val="0"/>
              </a:ext>
            </a:extLst>
          </a:blip>
          <a:srcRect l="1852" t="9932" b="4305"/>
          <a:stretch>
            <a:fillRect/>
          </a:stretch>
        </p:blipFill>
        <p:spPr bwMode="auto">
          <a:xfrm>
            <a:off x="763588" y="3657600"/>
            <a:ext cx="20383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9"/>
          <p:cNvSpPr txBox="1">
            <a:spLocks noChangeArrowheads="1"/>
          </p:cNvSpPr>
          <p:nvPr/>
        </p:nvSpPr>
        <p:spPr bwMode="auto">
          <a:xfrm>
            <a:off x="685800" y="1524000"/>
            <a:ext cx="561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a:latin typeface="Calibri" pitchFamily="34" charset="0"/>
                <a:cs typeface="Arial" pitchFamily="34" charset="0"/>
              </a:rPr>
              <a:t>R</a:t>
            </a:r>
            <a:endParaRPr lang="en-US" sz="4000">
              <a:latin typeface="Calibri" pitchFamily="34" charset="0"/>
              <a:cs typeface="Arial" pitchFamily="34" charset="0"/>
            </a:endParaRPr>
          </a:p>
        </p:txBody>
      </p:sp>
      <p:sp>
        <p:nvSpPr>
          <p:cNvPr id="44041" name="TextBox 9"/>
          <p:cNvSpPr txBox="1">
            <a:spLocks noChangeArrowheads="1"/>
          </p:cNvSpPr>
          <p:nvPr/>
        </p:nvSpPr>
        <p:spPr bwMode="auto">
          <a:xfrm>
            <a:off x="363538" y="1392238"/>
            <a:ext cx="560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b="1">
                <a:solidFill>
                  <a:schemeClr val="bg1"/>
                </a:solidFill>
                <a:cs typeface="Arial" pitchFamily="34" charset="0"/>
              </a:rPr>
              <a:t>A</a:t>
            </a:r>
            <a:endParaRPr lang="en-US" sz="2400" b="1">
              <a:solidFill>
                <a:schemeClr val="bg1"/>
              </a:solidFill>
              <a:cs typeface="Arial" pitchFamily="34" charset="0"/>
            </a:endParaRPr>
          </a:p>
        </p:txBody>
      </p:sp>
      <p:sp>
        <p:nvSpPr>
          <p:cNvPr id="44042" name="TextBox 114"/>
          <p:cNvSpPr txBox="1">
            <a:spLocks noChangeArrowheads="1"/>
          </p:cNvSpPr>
          <p:nvPr/>
        </p:nvSpPr>
        <p:spPr bwMode="auto">
          <a:xfrm>
            <a:off x="4265613" y="5837238"/>
            <a:ext cx="4649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i="1">
                <a:latin typeface="Calibri" pitchFamily="34" charset="0"/>
                <a:cs typeface="Arial" pitchFamily="34" charset="0"/>
              </a:rPr>
              <a:t>D Ghahremani et al., J. Neurosci., 2012</a:t>
            </a:r>
          </a:p>
        </p:txBody>
      </p:sp>
      <p:grpSp>
        <p:nvGrpSpPr>
          <p:cNvPr id="44043" name="Group 93"/>
          <p:cNvGrpSpPr>
            <a:grpSpLocks/>
          </p:cNvGrpSpPr>
          <p:nvPr/>
        </p:nvGrpSpPr>
        <p:grpSpPr bwMode="auto">
          <a:xfrm>
            <a:off x="2873375" y="1746250"/>
            <a:ext cx="5889625" cy="3022600"/>
            <a:chOff x="1906" y="1344"/>
            <a:chExt cx="3710" cy="1904"/>
          </a:xfrm>
        </p:grpSpPr>
        <p:sp>
          <p:nvSpPr>
            <p:cNvPr id="44045" name="TextBox 18"/>
            <p:cNvSpPr txBox="1">
              <a:spLocks noChangeArrowheads="1"/>
            </p:cNvSpPr>
            <p:nvPr/>
          </p:nvSpPr>
          <p:spPr bwMode="auto">
            <a:xfrm>
              <a:off x="2654" y="1400"/>
              <a:ext cx="59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a:solidFill>
                    <a:schemeClr val="bg1"/>
                  </a:solidFill>
                  <a:cs typeface="Arial" pitchFamily="34" charset="0"/>
                </a:rPr>
                <a:t>Caudate</a:t>
              </a:r>
            </a:p>
          </p:txBody>
        </p:sp>
        <p:sp>
          <p:nvSpPr>
            <p:cNvPr id="44046" name="TextBox 19"/>
            <p:cNvSpPr txBox="1">
              <a:spLocks noChangeArrowheads="1"/>
            </p:cNvSpPr>
            <p:nvPr/>
          </p:nvSpPr>
          <p:spPr bwMode="auto">
            <a:xfrm>
              <a:off x="4604" y="1399"/>
              <a:ext cx="6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a:solidFill>
                    <a:schemeClr val="bg1"/>
                  </a:solidFill>
                  <a:cs typeface="Arial" pitchFamily="34" charset="0"/>
                </a:rPr>
                <a:t>Putamen</a:t>
              </a:r>
            </a:p>
          </p:txBody>
        </p:sp>
        <p:sp>
          <p:nvSpPr>
            <p:cNvPr id="44047" name="TextBox 9"/>
            <p:cNvSpPr txBox="1">
              <a:spLocks noChangeArrowheads="1"/>
            </p:cNvSpPr>
            <p:nvPr/>
          </p:nvSpPr>
          <p:spPr bwMode="auto">
            <a:xfrm>
              <a:off x="3821" y="1396"/>
              <a:ext cx="35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b="1">
                  <a:solidFill>
                    <a:schemeClr val="bg1"/>
                  </a:solidFill>
                  <a:cs typeface="Arial" pitchFamily="34" charset="0"/>
                </a:rPr>
                <a:t>C</a:t>
              </a:r>
              <a:endParaRPr lang="en-US" sz="2400" b="1">
                <a:solidFill>
                  <a:schemeClr val="bg1"/>
                </a:solidFill>
                <a:cs typeface="Arial" pitchFamily="34" charset="0"/>
              </a:endParaRPr>
            </a:p>
          </p:txBody>
        </p:sp>
        <p:sp>
          <p:nvSpPr>
            <p:cNvPr id="44048" name="Rectangle 30"/>
            <p:cNvSpPr>
              <a:spLocks noChangeArrowheads="1"/>
            </p:cNvSpPr>
            <p:nvPr/>
          </p:nvSpPr>
          <p:spPr bwMode="auto">
            <a:xfrm rot="-5400000">
              <a:off x="1630" y="1968"/>
              <a:ext cx="792"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a:latin typeface="Calibri" pitchFamily="34" charset="0"/>
                  <a:cs typeface="Arial" pitchFamily="34" charset="0"/>
                </a:rPr>
                <a:t>SSRT</a:t>
              </a:r>
              <a:r>
                <a:rPr lang="en-US" sz="2000">
                  <a:latin typeface="Calibri" pitchFamily="34" charset="0"/>
                  <a:cs typeface="Arial" pitchFamily="34" charset="0"/>
                </a:rPr>
                <a:t> (</a:t>
              </a:r>
              <a:r>
                <a:rPr lang="en-US" sz="2000" b="1">
                  <a:latin typeface="Calibri" pitchFamily="34" charset="0"/>
                  <a:cs typeface="Arial" pitchFamily="34" charset="0"/>
                </a:rPr>
                <a:t>msec</a:t>
              </a:r>
              <a:r>
                <a:rPr lang="en-US" sz="2000">
                  <a:latin typeface="Calibri" pitchFamily="34" charset="0"/>
                  <a:cs typeface="Arial" pitchFamily="34" charset="0"/>
                </a:rPr>
                <a:t>)</a:t>
              </a:r>
            </a:p>
          </p:txBody>
        </p:sp>
        <p:sp>
          <p:nvSpPr>
            <p:cNvPr id="44049" name="Rectangle 34"/>
            <p:cNvSpPr>
              <a:spLocks noChangeArrowheads="1"/>
            </p:cNvSpPr>
            <p:nvPr/>
          </p:nvSpPr>
          <p:spPr bwMode="auto">
            <a:xfrm>
              <a:off x="2190" y="1557"/>
              <a:ext cx="144"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Calibri" pitchFamily="34" charset="0"/>
                <a:cs typeface="Arial" pitchFamily="34" charset="0"/>
              </a:endParaRPr>
            </a:p>
          </p:txBody>
        </p:sp>
        <p:sp>
          <p:nvSpPr>
            <p:cNvPr id="44050" name="Rectangle 35"/>
            <p:cNvSpPr>
              <a:spLocks noChangeArrowheads="1"/>
            </p:cNvSpPr>
            <p:nvPr/>
          </p:nvSpPr>
          <p:spPr bwMode="auto">
            <a:xfrm>
              <a:off x="3841" y="1557"/>
              <a:ext cx="144" cy="13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Calibri" pitchFamily="34" charset="0"/>
                <a:cs typeface="Arial" pitchFamily="34" charset="0"/>
              </a:endParaRPr>
            </a:p>
          </p:txBody>
        </p:sp>
        <p:sp>
          <p:nvSpPr>
            <p:cNvPr id="44051" name="Rectangle 36"/>
            <p:cNvSpPr>
              <a:spLocks noChangeArrowheads="1"/>
            </p:cNvSpPr>
            <p:nvPr/>
          </p:nvSpPr>
          <p:spPr bwMode="auto">
            <a:xfrm rot="-5400000">
              <a:off x="3456" y="1968"/>
              <a:ext cx="7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a:latin typeface="Calibri" pitchFamily="34" charset="0"/>
                  <a:cs typeface="Arial" pitchFamily="34" charset="0"/>
                </a:rPr>
                <a:t>SSRT</a:t>
              </a:r>
              <a:r>
                <a:rPr lang="en-US" sz="2000">
                  <a:latin typeface="Calibri" pitchFamily="34" charset="0"/>
                  <a:cs typeface="Arial" pitchFamily="34" charset="0"/>
                </a:rPr>
                <a:t> </a:t>
              </a:r>
              <a:r>
                <a:rPr lang="en-US" sz="2000" b="1">
                  <a:latin typeface="Calibri" pitchFamily="34" charset="0"/>
                  <a:cs typeface="Arial" pitchFamily="34" charset="0"/>
                </a:rPr>
                <a:t>(msec)</a:t>
              </a:r>
            </a:p>
          </p:txBody>
        </p:sp>
        <p:pic>
          <p:nvPicPr>
            <p:cNvPr id="44052" name="Picture 30" descr="W_Puta_BP_SSRT_pl_corr.pdf"/>
            <p:cNvPicPr>
              <a:picLocks noChangeAspect="1"/>
            </p:cNvPicPr>
            <p:nvPr/>
          </p:nvPicPr>
          <p:blipFill>
            <a:blip r:embed="rId6">
              <a:extLst>
                <a:ext uri="{28A0092B-C50C-407E-A947-70E740481C1C}">
                  <a14:useLocalDpi xmlns:a14="http://schemas.microsoft.com/office/drawing/2010/main" val="0"/>
                </a:ext>
              </a:extLst>
            </a:blip>
            <a:srcRect l="9096" t="25650" r="10373" b="25742"/>
            <a:stretch>
              <a:fillRect/>
            </a:stretch>
          </p:blipFill>
          <p:spPr bwMode="auto">
            <a:xfrm>
              <a:off x="4031" y="1454"/>
              <a:ext cx="1397"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28" descr="W_Caud_BP_SSRT_pl_corr.pdf"/>
            <p:cNvPicPr>
              <a:picLocks noChangeAspect="1"/>
            </p:cNvPicPr>
            <p:nvPr/>
          </p:nvPicPr>
          <p:blipFill>
            <a:blip r:embed="rId7">
              <a:extLst>
                <a:ext uri="{28A0092B-C50C-407E-A947-70E740481C1C}">
                  <a14:useLocalDpi xmlns:a14="http://schemas.microsoft.com/office/drawing/2010/main" val="0"/>
                </a:ext>
              </a:extLst>
            </a:blip>
            <a:srcRect l="9833" t="25578" r="8337" b="25810"/>
            <a:stretch>
              <a:fillRect/>
            </a:stretch>
          </p:blipFill>
          <p:spPr bwMode="auto">
            <a:xfrm>
              <a:off x="2271" y="1440"/>
              <a:ext cx="1398" cy="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54" name="Group 85"/>
            <p:cNvGrpSpPr>
              <a:grpSpLocks/>
            </p:cNvGrpSpPr>
            <p:nvPr/>
          </p:nvGrpSpPr>
          <p:grpSpPr bwMode="auto">
            <a:xfrm>
              <a:off x="2440" y="1506"/>
              <a:ext cx="2840" cy="1176"/>
              <a:chOff x="2406" y="1500"/>
              <a:chExt cx="2634" cy="1032"/>
            </a:xfrm>
          </p:grpSpPr>
          <p:sp>
            <p:nvSpPr>
              <p:cNvPr id="44066" name="Oval 45"/>
              <p:cNvSpPr>
                <a:spLocks noChangeArrowheads="1"/>
              </p:cNvSpPr>
              <p:nvPr/>
            </p:nvSpPr>
            <p:spPr bwMode="auto">
              <a:xfrm>
                <a:off x="2406" y="2148"/>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67" name="Oval 46"/>
              <p:cNvSpPr>
                <a:spLocks noChangeArrowheads="1"/>
              </p:cNvSpPr>
              <p:nvPr/>
            </p:nvSpPr>
            <p:spPr bwMode="auto">
              <a:xfrm>
                <a:off x="2448" y="1800"/>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68" name="Oval 47"/>
              <p:cNvSpPr>
                <a:spLocks noChangeArrowheads="1"/>
              </p:cNvSpPr>
              <p:nvPr/>
            </p:nvSpPr>
            <p:spPr bwMode="auto">
              <a:xfrm>
                <a:off x="2586" y="1932"/>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69" name="Oval 48"/>
              <p:cNvSpPr>
                <a:spLocks noChangeArrowheads="1"/>
              </p:cNvSpPr>
              <p:nvPr/>
            </p:nvSpPr>
            <p:spPr bwMode="auto">
              <a:xfrm>
                <a:off x="2718" y="1998"/>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0" name="Oval 49"/>
              <p:cNvSpPr>
                <a:spLocks noChangeArrowheads="1"/>
              </p:cNvSpPr>
              <p:nvPr/>
            </p:nvSpPr>
            <p:spPr bwMode="auto">
              <a:xfrm>
                <a:off x="2580" y="150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1" name="Oval 50"/>
              <p:cNvSpPr>
                <a:spLocks noChangeArrowheads="1"/>
              </p:cNvSpPr>
              <p:nvPr/>
            </p:nvSpPr>
            <p:spPr bwMode="auto">
              <a:xfrm>
                <a:off x="2658" y="170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2" name="Oval 51"/>
              <p:cNvSpPr>
                <a:spLocks noChangeArrowheads="1"/>
              </p:cNvSpPr>
              <p:nvPr/>
            </p:nvSpPr>
            <p:spPr bwMode="auto">
              <a:xfrm>
                <a:off x="2706" y="179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3" name="Oval 52"/>
              <p:cNvSpPr>
                <a:spLocks noChangeArrowheads="1"/>
              </p:cNvSpPr>
              <p:nvPr/>
            </p:nvSpPr>
            <p:spPr bwMode="auto">
              <a:xfrm>
                <a:off x="2880" y="195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4" name="Oval 53"/>
              <p:cNvSpPr>
                <a:spLocks noChangeArrowheads="1"/>
              </p:cNvSpPr>
              <p:nvPr/>
            </p:nvSpPr>
            <p:spPr bwMode="auto">
              <a:xfrm>
                <a:off x="2934" y="1872"/>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5" name="Oval 54"/>
              <p:cNvSpPr>
                <a:spLocks noChangeArrowheads="1"/>
              </p:cNvSpPr>
              <p:nvPr/>
            </p:nvSpPr>
            <p:spPr bwMode="auto">
              <a:xfrm>
                <a:off x="2952" y="192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6" name="Oval 55"/>
              <p:cNvSpPr>
                <a:spLocks noChangeArrowheads="1"/>
              </p:cNvSpPr>
              <p:nvPr/>
            </p:nvSpPr>
            <p:spPr bwMode="auto">
              <a:xfrm>
                <a:off x="3024" y="201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7" name="Oval 56"/>
              <p:cNvSpPr>
                <a:spLocks noChangeArrowheads="1"/>
              </p:cNvSpPr>
              <p:nvPr/>
            </p:nvSpPr>
            <p:spPr bwMode="auto">
              <a:xfrm>
                <a:off x="2640" y="158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8" name="Oval 57"/>
              <p:cNvSpPr>
                <a:spLocks noChangeArrowheads="1"/>
              </p:cNvSpPr>
              <p:nvPr/>
            </p:nvSpPr>
            <p:spPr bwMode="auto">
              <a:xfrm>
                <a:off x="3132" y="248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79" name="Oval 58"/>
              <p:cNvSpPr>
                <a:spLocks noChangeArrowheads="1"/>
              </p:cNvSpPr>
              <p:nvPr/>
            </p:nvSpPr>
            <p:spPr bwMode="auto">
              <a:xfrm>
                <a:off x="3132" y="2160"/>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0" name="Oval 59"/>
              <p:cNvSpPr>
                <a:spLocks noChangeArrowheads="1"/>
              </p:cNvSpPr>
              <p:nvPr/>
            </p:nvSpPr>
            <p:spPr bwMode="auto">
              <a:xfrm>
                <a:off x="3240" y="2100"/>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1" name="Oval 60"/>
              <p:cNvSpPr>
                <a:spLocks noChangeArrowheads="1"/>
              </p:cNvSpPr>
              <p:nvPr/>
            </p:nvSpPr>
            <p:spPr bwMode="auto">
              <a:xfrm>
                <a:off x="3378" y="1968"/>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2" name="Oval 61"/>
              <p:cNvSpPr>
                <a:spLocks noChangeArrowheads="1"/>
              </p:cNvSpPr>
              <p:nvPr/>
            </p:nvSpPr>
            <p:spPr bwMode="auto">
              <a:xfrm>
                <a:off x="3348" y="213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3" name="Oval 62"/>
              <p:cNvSpPr>
                <a:spLocks noChangeArrowheads="1"/>
              </p:cNvSpPr>
              <p:nvPr/>
            </p:nvSpPr>
            <p:spPr bwMode="auto">
              <a:xfrm>
                <a:off x="3984" y="2148"/>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4" name="Oval 63"/>
              <p:cNvSpPr>
                <a:spLocks noChangeArrowheads="1"/>
              </p:cNvSpPr>
              <p:nvPr/>
            </p:nvSpPr>
            <p:spPr bwMode="auto">
              <a:xfrm>
                <a:off x="3150" y="201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5" name="Oval 64"/>
              <p:cNvSpPr>
                <a:spLocks noChangeArrowheads="1"/>
              </p:cNvSpPr>
              <p:nvPr/>
            </p:nvSpPr>
            <p:spPr bwMode="auto">
              <a:xfrm>
                <a:off x="3984" y="1788"/>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6" name="Oval 65"/>
              <p:cNvSpPr>
                <a:spLocks noChangeArrowheads="1"/>
              </p:cNvSpPr>
              <p:nvPr/>
            </p:nvSpPr>
            <p:spPr bwMode="auto">
              <a:xfrm>
                <a:off x="4062" y="192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7" name="Oval 66"/>
              <p:cNvSpPr>
                <a:spLocks noChangeArrowheads="1"/>
              </p:cNvSpPr>
              <p:nvPr/>
            </p:nvSpPr>
            <p:spPr bwMode="auto">
              <a:xfrm>
                <a:off x="4266" y="200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8" name="Oval 67"/>
              <p:cNvSpPr>
                <a:spLocks noChangeArrowheads="1"/>
              </p:cNvSpPr>
              <p:nvPr/>
            </p:nvSpPr>
            <p:spPr bwMode="auto">
              <a:xfrm>
                <a:off x="4086" y="1500"/>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89" name="Oval 68"/>
              <p:cNvSpPr>
                <a:spLocks noChangeArrowheads="1"/>
              </p:cNvSpPr>
              <p:nvPr/>
            </p:nvSpPr>
            <p:spPr bwMode="auto">
              <a:xfrm>
                <a:off x="4200" y="158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0" name="Oval 69"/>
              <p:cNvSpPr>
                <a:spLocks noChangeArrowheads="1"/>
              </p:cNvSpPr>
              <p:nvPr/>
            </p:nvSpPr>
            <p:spPr bwMode="auto">
              <a:xfrm>
                <a:off x="4356" y="170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1" name="Oval 70"/>
              <p:cNvSpPr>
                <a:spLocks noChangeArrowheads="1"/>
              </p:cNvSpPr>
              <p:nvPr/>
            </p:nvSpPr>
            <p:spPr bwMode="auto">
              <a:xfrm>
                <a:off x="4458" y="179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2" name="Oval 71"/>
              <p:cNvSpPr>
                <a:spLocks noChangeArrowheads="1"/>
              </p:cNvSpPr>
              <p:nvPr/>
            </p:nvSpPr>
            <p:spPr bwMode="auto">
              <a:xfrm>
                <a:off x="4710" y="2472"/>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3" name="Oval 72"/>
              <p:cNvSpPr>
                <a:spLocks noChangeArrowheads="1"/>
              </p:cNvSpPr>
              <p:nvPr/>
            </p:nvSpPr>
            <p:spPr bwMode="auto">
              <a:xfrm>
                <a:off x="4548" y="186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4" name="Oval 73"/>
              <p:cNvSpPr>
                <a:spLocks noChangeArrowheads="1"/>
              </p:cNvSpPr>
              <p:nvPr/>
            </p:nvSpPr>
            <p:spPr bwMode="auto">
              <a:xfrm>
                <a:off x="4620" y="2082"/>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5" name="Oval 74"/>
              <p:cNvSpPr>
                <a:spLocks noChangeArrowheads="1"/>
              </p:cNvSpPr>
              <p:nvPr/>
            </p:nvSpPr>
            <p:spPr bwMode="auto">
              <a:xfrm>
                <a:off x="4524" y="2148"/>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6" name="Oval 75"/>
              <p:cNvSpPr>
                <a:spLocks noChangeArrowheads="1"/>
              </p:cNvSpPr>
              <p:nvPr/>
            </p:nvSpPr>
            <p:spPr bwMode="auto">
              <a:xfrm>
                <a:off x="4494" y="194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7" name="Oval 76"/>
              <p:cNvSpPr>
                <a:spLocks noChangeArrowheads="1"/>
              </p:cNvSpPr>
              <p:nvPr/>
            </p:nvSpPr>
            <p:spPr bwMode="auto">
              <a:xfrm>
                <a:off x="4518" y="192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8" name="Oval 77"/>
              <p:cNvSpPr>
                <a:spLocks noChangeArrowheads="1"/>
              </p:cNvSpPr>
              <p:nvPr/>
            </p:nvSpPr>
            <p:spPr bwMode="auto">
              <a:xfrm>
                <a:off x="4644" y="2016"/>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099" name="Oval 78"/>
              <p:cNvSpPr>
                <a:spLocks noChangeArrowheads="1"/>
              </p:cNvSpPr>
              <p:nvPr/>
            </p:nvSpPr>
            <p:spPr bwMode="auto">
              <a:xfrm>
                <a:off x="4992" y="1968"/>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4100" name="Oval 79"/>
              <p:cNvSpPr>
                <a:spLocks noChangeArrowheads="1"/>
              </p:cNvSpPr>
              <p:nvPr/>
            </p:nvSpPr>
            <p:spPr bwMode="auto">
              <a:xfrm>
                <a:off x="4884" y="2124"/>
                <a:ext cx="48" cy="48"/>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grpSp>
        <p:sp>
          <p:nvSpPr>
            <p:cNvPr id="44055" name="Rectangle 90"/>
            <p:cNvSpPr>
              <a:spLocks noChangeArrowheads="1"/>
            </p:cNvSpPr>
            <p:nvPr/>
          </p:nvSpPr>
          <p:spPr bwMode="auto">
            <a:xfrm>
              <a:off x="4032" y="1440"/>
              <a:ext cx="96" cy="1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Calibri" pitchFamily="34" charset="0"/>
                <a:cs typeface="Arial" pitchFamily="34" charset="0"/>
              </a:endParaRPr>
            </a:p>
          </p:txBody>
        </p:sp>
        <p:sp>
          <p:nvSpPr>
            <p:cNvPr id="44056" name="Rectangle 37"/>
            <p:cNvSpPr>
              <a:spLocks noChangeArrowheads="1"/>
            </p:cNvSpPr>
            <p:nvPr/>
          </p:nvSpPr>
          <p:spPr bwMode="auto">
            <a:xfrm>
              <a:off x="3889" y="1607"/>
              <a:ext cx="207" cy="16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lnSpc>
                  <a:spcPct val="175000"/>
                </a:lnSpc>
              </a:pPr>
              <a:r>
                <a:rPr lang="en-US" sz="1600">
                  <a:latin typeface="Calibri" pitchFamily="34" charset="0"/>
                  <a:cs typeface="Arial" pitchFamily="34" charset="0"/>
                </a:rPr>
                <a:t>300</a:t>
              </a:r>
            </a:p>
            <a:p>
              <a:pPr algn="ctr">
                <a:lnSpc>
                  <a:spcPct val="175000"/>
                </a:lnSpc>
              </a:pPr>
              <a:r>
                <a:rPr lang="en-US" sz="1600">
                  <a:latin typeface="Calibri" pitchFamily="34" charset="0"/>
                  <a:cs typeface="Arial" pitchFamily="34" charset="0"/>
                </a:rPr>
                <a:t>260</a:t>
              </a:r>
            </a:p>
            <a:p>
              <a:pPr algn="ctr">
                <a:lnSpc>
                  <a:spcPct val="175000"/>
                </a:lnSpc>
              </a:pPr>
              <a:r>
                <a:rPr lang="en-US" sz="1600">
                  <a:latin typeface="Calibri" pitchFamily="34" charset="0"/>
                  <a:cs typeface="Arial" pitchFamily="34" charset="0"/>
                </a:rPr>
                <a:t>220</a:t>
              </a:r>
            </a:p>
            <a:p>
              <a:pPr algn="ctr">
                <a:lnSpc>
                  <a:spcPct val="175000"/>
                </a:lnSpc>
              </a:pPr>
              <a:r>
                <a:rPr lang="en-US" sz="1600">
                  <a:latin typeface="Calibri" pitchFamily="34" charset="0"/>
                  <a:cs typeface="Arial" pitchFamily="34" charset="0"/>
                </a:rPr>
                <a:t>180</a:t>
              </a:r>
            </a:p>
            <a:p>
              <a:pPr algn="ctr">
                <a:lnSpc>
                  <a:spcPct val="175000"/>
                </a:lnSpc>
              </a:pPr>
              <a:r>
                <a:rPr lang="en-US" sz="1600">
                  <a:latin typeface="Calibri" pitchFamily="34" charset="0"/>
                  <a:cs typeface="Arial" pitchFamily="34" charset="0"/>
                </a:rPr>
                <a:t>140</a:t>
              </a:r>
            </a:p>
            <a:p>
              <a:pPr algn="ctr">
                <a:lnSpc>
                  <a:spcPct val="175000"/>
                </a:lnSpc>
              </a:pPr>
              <a:endParaRPr lang="en-US" sz="1600">
                <a:latin typeface="Calibri" pitchFamily="34" charset="0"/>
                <a:cs typeface="Arial" pitchFamily="34" charset="0"/>
              </a:endParaRPr>
            </a:p>
            <a:p>
              <a:pPr algn="ctr">
                <a:lnSpc>
                  <a:spcPct val="175000"/>
                </a:lnSpc>
              </a:pPr>
              <a:endParaRPr lang="en-US" sz="1600">
                <a:latin typeface="Calibri" pitchFamily="34" charset="0"/>
                <a:cs typeface="Arial" pitchFamily="34" charset="0"/>
              </a:endParaRPr>
            </a:p>
            <a:p>
              <a:pPr algn="ctr">
                <a:lnSpc>
                  <a:spcPct val="175000"/>
                </a:lnSpc>
              </a:pPr>
              <a:r>
                <a:rPr lang="en-US" sz="1600">
                  <a:latin typeface="Calibri" pitchFamily="34" charset="0"/>
                  <a:cs typeface="Arial" pitchFamily="34" charset="0"/>
                </a:rPr>
                <a:t> </a:t>
              </a:r>
            </a:p>
          </p:txBody>
        </p:sp>
        <p:sp>
          <p:nvSpPr>
            <p:cNvPr id="44057" name="Rectangle 91"/>
            <p:cNvSpPr>
              <a:spLocks noChangeArrowheads="1"/>
            </p:cNvSpPr>
            <p:nvPr/>
          </p:nvSpPr>
          <p:spPr bwMode="auto">
            <a:xfrm>
              <a:off x="2160" y="1344"/>
              <a:ext cx="192" cy="1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Calibri" pitchFamily="34" charset="0"/>
                <a:cs typeface="Arial" pitchFamily="34" charset="0"/>
              </a:endParaRPr>
            </a:p>
          </p:txBody>
        </p:sp>
        <p:sp>
          <p:nvSpPr>
            <p:cNvPr id="44058" name="Rectangle 32"/>
            <p:cNvSpPr>
              <a:spLocks noChangeArrowheads="1"/>
            </p:cNvSpPr>
            <p:nvPr/>
          </p:nvSpPr>
          <p:spPr bwMode="auto">
            <a:xfrm>
              <a:off x="2145" y="1575"/>
              <a:ext cx="207" cy="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lnSpc>
                  <a:spcPct val="178000"/>
                </a:lnSpc>
              </a:pPr>
              <a:r>
                <a:rPr lang="en-US" sz="1600">
                  <a:latin typeface="Calibri" pitchFamily="34" charset="0"/>
                  <a:cs typeface="Arial" pitchFamily="34" charset="0"/>
                </a:rPr>
                <a:t>300</a:t>
              </a:r>
            </a:p>
            <a:p>
              <a:pPr algn="ctr">
                <a:lnSpc>
                  <a:spcPct val="178000"/>
                </a:lnSpc>
              </a:pPr>
              <a:r>
                <a:rPr lang="en-US" sz="1600">
                  <a:latin typeface="Calibri" pitchFamily="34" charset="0"/>
                  <a:cs typeface="Arial" pitchFamily="34" charset="0"/>
                </a:rPr>
                <a:t>260</a:t>
              </a:r>
            </a:p>
            <a:p>
              <a:pPr algn="ctr">
                <a:lnSpc>
                  <a:spcPct val="178000"/>
                </a:lnSpc>
              </a:pPr>
              <a:r>
                <a:rPr lang="en-US" sz="1600">
                  <a:latin typeface="Calibri" pitchFamily="34" charset="0"/>
                  <a:cs typeface="Arial" pitchFamily="34" charset="0"/>
                </a:rPr>
                <a:t>220</a:t>
              </a:r>
            </a:p>
            <a:p>
              <a:pPr algn="ctr">
                <a:lnSpc>
                  <a:spcPct val="178000"/>
                </a:lnSpc>
              </a:pPr>
              <a:r>
                <a:rPr lang="en-US" sz="1600">
                  <a:latin typeface="Calibri" pitchFamily="34" charset="0"/>
                  <a:cs typeface="Arial" pitchFamily="34" charset="0"/>
                </a:rPr>
                <a:t>180</a:t>
              </a:r>
            </a:p>
            <a:p>
              <a:pPr algn="ctr">
                <a:lnSpc>
                  <a:spcPct val="178000"/>
                </a:lnSpc>
              </a:pPr>
              <a:r>
                <a:rPr lang="en-US" sz="1600">
                  <a:latin typeface="Calibri" pitchFamily="34" charset="0"/>
                  <a:cs typeface="Arial" pitchFamily="34" charset="0"/>
                </a:rPr>
                <a:t>140</a:t>
              </a:r>
            </a:p>
            <a:p>
              <a:pPr algn="ctr">
                <a:lnSpc>
                  <a:spcPct val="178000"/>
                </a:lnSpc>
              </a:pPr>
              <a:endParaRPr lang="en-US" sz="1600">
                <a:latin typeface="Calibri" pitchFamily="34" charset="0"/>
                <a:cs typeface="Arial" pitchFamily="34" charset="0"/>
              </a:endParaRPr>
            </a:p>
            <a:p>
              <a:pPr algn="ctr">
                <a:lnSpc>
                  <a:spcPct val="178000"/>
                </a:lnSpc>
              </a:pPr>
              <a:endParaRPr lang="en-US" sz="1600">
                <a:latin typeface="Calibri" pitchFamily="34" charset="0"/>
                <a:cs typeface="Arial" pitchFamily="34" charset="0"/>
              </a:endParaRPr>
            </a:p>
            <a:p>
              <a:pPr algn="ctr">
                <a:lnSpc>
                  <a:spcPct val="178000"/>
                </a:lnSpc>
              </a:pPr>
              <a:r>
                <a:rPr lang="en-US" sz="1600">
                  <a:latin typeface="Calibri" pitchFamily="34" charset="0"/>
                  <a:cs typeface="Arial" pitchFamily="34" charset="0"/>
                </a:rPr>
                <a:t> </a:t>
              </a:r>
            </a:p>
          </p:txBody>
        </p:sp>
        <p:sp>
          <p:nvSpPr>
            <p:cNvPr id="44059" name="Rectangle 92"/>
            <p:cNvSpPr>
              <a:spLocks noChangeArrowheads="1"/>
            </p:cNvSpPr>
            <p:nvPr/>
          </p:nvSpPr>
          <p:spPr bwMode="auto">
            <a:xfrm>
              <a:off x="2352" y="2736"/>
              <a:ext cx="326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Calibri" pitchFamily="34" charset="0"/>
                <a:cs typeface="Arial" pitchFamily="34" charset="0"/>
              </a:endParaRPr>
            </a:p>
          </p:txBody>
        </p:sp>
        <p:sp>
          <p:nvSpPr>
            <p:cNvPr id="44060" name="Rectangle 38"/>
            <p:cNvSpPr>
              <a:spLocks noChangeArrowheads="1"/>
            </p:cNvSpPr>
            <p:nvPr/>
          </p:nvSpPr>
          <p:spPr bwMode="auto">
            <a:xfrm>
              <a:off x="2267" y="2695"/>
              <a:ext cx="1553"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95000"/>
                </a:lnSpc>
              </a:pPr>
              <a:r>
                <a:rPr lang="en-US" sz="1400">
                  <a:latin typeface="Calibri" pitchFamily="34" charset="0"/>
                  <a:cs typeface="Arial" pitchFamily="34" charset="0"/>
                </a:rPr>
                <a:t> 12          16            20             24  </a:t>
              </a:r>
            </a:p>
          </p:txBody>
        </p:sp>
        <p:sp>
          <p:nvSpPr>
            <p:cNvPr id="26654" name="Rectangle 42"/>
            <p:cNvSpPr>
              <a:spLocks noChangeArrowheads="1"/>
            </p:cNvSpPr>
            <p:nvPr/>
          </p:nvSpPr>
          <p:spPr bwMode="auto">
            <a:xfrm>
              <a:off x="4063" y="2716"/>
              <a:ext cx="1553"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nSpc>
                  <a:spcPct val="75000"/>
                </a:lnSpc>
                <a:spcBef>
                  <a:spcPct val="0"/>
                </a:spcBef>
                <a:buFontTx/>
                <a:buNone/>
                <a:defRPr/>
              </a:pPr>
              <a:r>
                <a:rPr lang="en-US" sz="1400" dirty="0">
                  <a:cs typeface="Arial" panose="020B0604020202020204" pitchFamily="34" charset="0"/>
                </a:rPr>
                <a:t>6 </a:t>
              </a:r>
              <a:r>
                <a:rPr lang="en-US" sz="1050" dirty="0">
                  <a:cs typeface="Arial" panose="020B0604020202020204" pitchFamily="34" charset="0"/>
                </a:rPr>
                <a:t>  </a:t>
              </a:r>
              <a:r>
                <a:rPr lang="en-US" sz="1400" dirty="0" smtClean="0">
                  <a:cs typeface="Arial" panose="020B0604020202020204" pitchFamily="34" charset="0"/>
                </a:rPr>
                <a:t>18</a:t>
              </a:r>
              <a:r>
                <a:rPr lang="en-US" sz="1200" dirty="0" smtClean="0">
                  <a:cs typeface="Arial" panose="020B0604020202020204" pitchFamily="34" charset="0"/>
                </a:rPr>
                <a:t>    </a:t>
              </a:r>
              <a:r>
                <a:rPr lang="en-US" sz="1400" dirty="0">
                  <a:cs typeface="Arial" panose="020B0604020202020204" pitchFamily="34" charset="0"/>
                </a:rPr>
                <a:t>20 </a:t>
              </a:r>
              <a:r>
                <a:rPr lang="en-US" sz="1400" dirty="0" smtClean="0">
                  <a:cs typeface="Arial" panose="020B0604020202020204" pitchFamily="34" charset="0"/>
                </a:rPr>
                <a:t> </a:t>
              </a:r>
              <a:r>
                <a:rPr lang="en-US" sz="1400" dirty="0">
                  <a:cs typeface="Arial" panose="020B0604020202020204" pitchFamily="34" charset="0"/>
                </a:rPr>
                <a:t>22  </a:t>
              </a:r>
              <a:r>
                <a:rPr lang="en-US" sz="1400" dirty="0" smtClean="0">
                  <a:cs typeface="Arial" panose="020B0604020202020204" pitchFamily="34" charset="0"/>
                </a:rPr>
                <a:t>24   </a:t>
              </a:r>
              <a:r>
                <a:rPr lang="en-US" sz="1400" dirty="0">
                  <a:cs typeface="Arial" panose="020B0604020202020204" pitchFamily="34" charset="0"/>
                </a:rPr>
                <a:t>26 </a:t>
              </a:r>
              <a:r>
                <a:rPr lang="en-US" sz="1600" dirty="0">
                  <a:cs typeface="Arial" panose="020B0604020202020204" pitchFamily="34" charset="0"/>
                </a:rPr>
                <a:t> </a:t>
              </a:r>
              <a:r>
                <a:rPr lang="en-US" sz="1400" dirty="0">
                  <a:cs typeface="Arial" panose="020B0604020202020204" pitchFamily="34" charset="0"/>
                </a:rPr>
                <a:t> 28   30  </a:t>
              </a:r>
            </a:p>
          </p:txBody>
        </p:sp>
        <p:sp>
          <p:nvSpPr>
            <p:cNvPr id="44062" name="Text Box 40"/>
            <p:cNvSpPr txBox="1">
              <a:spLocks noChangeArrowheads="1"/>
            </p:cNvSpPr>
            <p:nvPr/>
          </p:nvSpPr>
          <p:spPr bwMode="auto">
            <a:xfrm>
              <a:off x="2774" y="1382"/>
              <a:ext cx="250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a:latin typeface="Calibri" pitchFamily="34" charset="0"/>
                  <a:cs typeface="Arial" pitchFamily="34" charset="0"/>
                </a:rPr>
                <a:t> </a:t>
              </a:r>
              <a:r>
                <a:rPr lang="en-US" sz="2000" b="1">
                  <a:latin typeface="Calibri" pitchFamily="34" charset="0"/>
                  <a:cs typeface="Arial" pitchFamily="34" charset="0"/>
                </a:rPr>
                <a:t>Caudate</a:t>
              </a:r>
              <a:r>
                <a:rPr lang="en-US" sz="2000">
                  <a:latin typeface="Calibri" pitchFamily="34" charset="0"/>
                  <a:cs typeface="Arial" pitchFamily="34" charset="0"/>
                </a:rPr>
                <a:t>                                 </a:t>
              </a:r>
              <a:r>
                <a:rPr lang="en-US" sz="2000" b="1">
                  <a:latin typeface="Calibri" pitchFamily="34" charset="0"/>
                  <a:cs typeface="Arial" pitchFamily="34" charset="0"/>
                </a:rPr>
                <a:t>Putamen</a:t>
              </a:r>
            </a:p>
          </p:txBody>
        </p:sp>
        <p:sp>
          <p:nvSpPr>
            <p:cNvPr id="44063" name="TextBox 31"/>
            <p:cNvSpPr txBox="1">
              <a:spLocks noChangeArrowheads="1"/>
            </p:cNvSpPr>
            <p:nvPr/>
          </p:nvSpPr>
          <p:spPr bwMode="auto">
            <a:xfrm>
              <a:off x="2967" y="1584"/>
              <a:ext cx="6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atin typeface="Calibri" pitchFamily="34" charset="0"/>
                  <a:cs typeface="Arial" pitchFamily="34" charset="0"/>
                </a:rPr>
                <a:t>r = -0.57</a:t>
              </a:r>
              <a:endParaRPr lang="en-US" sz="3600">
                <a:latin typeface="Calibri" pitchFamily="34" charset="0"/>
                <a:cs typeface="Arial" pitchFamily="34" charset="0"/>
              </a:endParaRPr>
            </a:p>
          </p:txBody>
        </p:sp>
        <p:sp>
          <p:nvSpPr>
            <p:cNvPr id="44064" name="TextBox 32"/>
            <p:cNvSpPr txBox="1">
              <a:spLocks noChangeArrowheads="1"/>
            </p:cNvSpPr>
            <p:nvPr/>
          </p:nvSpPr>
          <p:spPr bwMode="auto">
            <a:xfrm>
              <a:off x="4743" y="1584"/>
              <a:ext cx="6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atin typeface="Calibri" pitchFamily="34" charset="0"/>
                  <a:cs typeface="Arial" pitchFamily="34" charset="0"/>
                </a:rPr>
                <a:t>r = -0.50</a:t>
              </a:r>
              <a:endParaRPr lang="en-US" sz="3600">
                <a:latin typeface="Calibri" pitchFamily="34" charset="0"/>
                <a:cs typeface="Arial" pitchFamily="34" charset="0"/>
              </a:endParaRPr>
            </a:p>
          </p:txBody>
        </p:sp>
        <p:sp>
          <p:nvSpPr>
            <p:cNvPr id="44065" name="TextBox 114"/>
            <p:cNvSpPr txBox="1">
              <a:spLocks noChangeArrowheads="1"/>
            </p:cNvSpPr>
            <p:nvPr/>
          </p:nvSpPr>
          <p:spPr bwMode="auto">
            <a:xfrm>
              <a:off x="2304" y="2880"/>
              <a:ext cx="31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a:latin typeface="Calibri" pitchFamily="34" charset="0"/>
                  <a:cs typeface="Arial" pitchFamily="34" charset="0"/>
                </a:rPr>
                <a:t>DA D</a:t>
              </a:r>
              <a:r>
                <a:rPr lang="en-US" sz="2400" b="1" baseline="-25000">
                  <a:latin typeface="Calibri" pitchFamily="34" charset="0"/>
                  <a:cs typeface="Arial" pitchFamily="34" charset="0"/>
                </a:rPr>
                <a:t>2</a:t>
              </a:r>
              <a:r>
                <a:rPr lang="en-US" sz="2400" b="1">
                  <a:latin typeface="Calibri" pitchFamily="34" charset="0"/>
                  <a:cs typeface="Arial" pitchFamily="34" charset="0"/>
                </a:rPr>
                <a:t>-type Receptor Availability</a:t>
              </a:r>
            </a:p>
          </p:txBody>
        </p:sp>
      </p:grpSp>
      <p:sp>
        <p:nvSpPr>
          <p:cNvPr id="44044" name="Text Box 71"/>
          <p:cNvSpPr txBox="1">
            <a:spLocks noChangeArrowheads="1"/>
          </p:cNvSpPr>
          <p:nvPr/>
        </p:nvSpPr>
        <p:spPr bwMode="auto">
          <a:xfrm>
            <a:off x="3217088" y="4768851"/>
            <a:ext cx="570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dirty="0">
                <a:solidFill>
                  <a:srgbClr val="000099"/>
                </a:solidFill>
                <a:latin typeface="Calibri" pitchFamily="34" charset="0"/>
                <a:cs typeface="Arial" pitchFamily="34" charset="0"/>
              </a:rPr>
              <a:t>[</a:t>
            </a:r>
            <a:r>
              <a:rPr lang="en-US" sz="2800" baseline="30000" dirty="0">
                <a:solidFill>
                  <a:srgbClr val="000099"/>
                </a:solidFill>
                <a:latin typeface="Calibri" pitchFamily="34" charset="0"/>
                <a:cs typeface="Arial" pitchFamily="34" charset="0"/>
              </a:rPr>
              <a:t>18</a:t>
            </a:r>
            <a:r>
              <a:rPr lang="en-US" sz="2800" dirty="0">
                <a:solidFill>
                  <a:srgbClr val="000099"/>
                </a:solidFill>
                <a:latin typeface="Calibri" pitchFamily="34" charset="0"/>
                <a:cs typeface="Arial" pitchFamily="34" charset="0"/>
              </a:rPr>
              <a:t>F]Fallypride PET in Healthy Controls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14"/>
          <p:cNvSpPr txBox="1">
            <a:spLocks noChangeArrowheads="1"/>
          </p:cNvSpPr>
          <p:nvPr/>
        </p:nvSpPr>
        <p:spPr bwMode="auto">
          <a:xfrm>
            <a:off x="6248400" y="6400800"/>
            <a:ext cx="34305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100">
                <a:solidFill>
                  <a:schemeClr val="bg1"/>
                </a:solidFill>
                <a:cs typeface="Arial" pitchFamily="34" charset="0"/>
              </a:rPr>
              <a:t>Ghahremani et al., under review</a:t>
            </a:r>
            <a:endParaRPr lang="en-US" sz="1400">
              <a:solidFill>
                <a:schemeClr val="bg1"/>
              </a:solidFill>
              <a:cs typeface="Arial" pitchFamily="34" charset="0"/>
            </a:endParaRPr>
          </a:p>
        </p:txBody>
      </p:sp>
      <p:pic>
        <p:nvPicPr>
          <p:cNvPr id="45059" name="Picture 5" descr="ram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775" y="3438525"/>
            <a:ext cx="2286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6"/>
          <p:cNvSpPr txBox="1">
            <a:spLocks noChangeArrowheads="1"/>
          </p:cNvSpPr>
          <p:nvPr/>
        </p:nvSpPr>
        <p:spPr bwMode="auto">
          <a:xfrm>
            <a:off x="609600" y="466248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cs typeface="Arial" pitchFamily="34" charset="0"/>
              </a:rPr>
              <a:t>1.96</a:t>
            </a:r>
          </a:p>
        </p:txBody>
      </p:sp>
      <p:sp>
        <p:nvSpPr>
          <p:cNvPr id="45061" name="TextBox 6"/>
          <p:cNvSpPr txBox="1">
            <a:spLocks noChangeArrowheads="1"/>
          </p:cNvSpPr>
          <p:nvPr/>
        </p:nvSpPr>
        <p:spPr bwMode="auto">
          <a:xfrm>
            <a:off x="609600" y="3160713"/>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cs typeface="Arial" pitchFamily="34" charset="0"/>
              </a:rPr>
              <a:t>3.96</a:t>
            </a:r>
          </a:p>
        </p:txBody>
      </p:sp>
      <p:pic>
        <p:nvPicPr>
          <p:cNvPr id="45062" name="Picture 8"/>
          <p:cNvPicPr>
            <a:picLocks noChangeAspect="1"/>
          </p:cNvPicPr>
          <p:nvPr/>
        </p:nvPicPr>
        <p:blipFill>
          <a:blip r:embed="rId4">
            <a:extLst>
              <a:ext uri="{28A0092B-C50C-407E-A947-70E740481C1C}">
                <a14:useLocalDpi xmlns:a14="http://schemas.microsoft.com/office/drawing/2010/main" val="0"/>
              </a:ext>
            </a:extLst>
          </a:blip>
          <a:srcRect l="6310" t="3195" r="15102" b="3239"/>
          <a:stretch>
            <a:fillRect/>
          </a:stretch>
        </p:blipFill>
        <p:spPr bwMode="auto">
          <a:xfrm>
            <a:off x="1095375" y="2717800"/>
            <a:ext cx="23336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11"/>
          <p:cNvSpPr txBox="1">
            <a:spLocks noChangeArrowheads="1"/>
          </p:cNvSpPr>
          <p:nvPr/>
        </p:nvSpPr>
        <p:spPr bwMode="auto">
          <a:xfrm>
            <a:off x="1143000" y="2590800"/>
            <a:ext cx="35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a:cs typeface="Arial" pitchFamily="34" charset="0"/>
              </a:rPr>
              <a:t>R</a:t>
            </a:r>
          </a:p>
        </p:txBody>
      </p:sp>
      <p:sp>
        <p:nvSpPr>
          <p:cNvPr id="45064" name="TextBox 113"/>
          <p:cNvSpPr txBox="1">
            <a:spLocks noChangeArrowheads="1"/>
          </p:cNvSpPr>
          <p:nvPr/>
        </p:nvSpPr>
        <p:spPr bwMode="auto">
          <a:xfrm rot="-5400000">
            <a:off x="2202656" y="3207544"/>
            <a:ext cx="36782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85000"/>
              </a:lnSpc>
            </a:pPr>
            <a:r>
              <a:rPr lang="en-US" sz="2000" b="1">
                <a:cs typeface="Arial" pitchFamily="34" charset="0"/>
              </a:rPr>
              <a:t>Caudate Stop vs. Go</a:t>
            </a:r>
          </a:p>
          <a:p>
            <a:pPr algn="ctr" eaLnBrk="1" hangingPunct="1">
              <a:lnSpc>
                <a:spcPct val="85000"/>
              </a:lnSpc>
            </a:pPr>
            <a:r>
              <a:rPr lang="en-US" sz="2000" b="1">
                <a:cs typeface="Arial" pitchFamily="34" charset="0"/>
              </a:rPr>
              <a:t>parameter estimates </a:t>
            </a:r>
          </a:p>
        </p:txBody>
      </p:sp>
      <p:sp>
        <p:nvSpPr>
          <p:cNvPr id="45065" name="TextBox 114"/>
          <p:cNvSpPr txBox="1">
            <a:spLocks noChangeArrowheads="1"/>
          </p:cNvSpPr>
          <p:nvPr/>
        </p:nvSpPr>
        <p:spPr bwMode="auto">
          <a:xfrm>
            <a:off x="3883025" y="5637213"/>
            <a:ext cx="4803775" cy="38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85000"/>
              </a:lnSpc>
            </a:pPr>
            <a:r>
              <a:rPr lang="en-US" sz="2200" b="1" dirty="0">
                <a:latin typeface="Calibri" pitchFamily="34" charset="0"/>
                <a:cs typeface="Arial" pitchFamily="34" charset="0"/>
              </a:rPr>
              <a:t>Caudate D2/D3 </a:t>
            </a:r>
            <a:r>
              <a:rPr lang="en-US" sz="2200" b="1" dirty="0" smtClean="0">
                <a:latin typeface="Calibri" pitchFamily="34" charset="0"/>
                <a:cs typeface="Arial" pitchFamily="34" charset="0"/>
              </a:rPr>
              <a:t>Receptor Availability</a:t>
            </a:r>
            <a:endParaRPr lang="en-US" sz="2200" b="1" dirty="0">
              <a:latin typeface="Calibri" pitchFamily="34" charset="0"/>
              <a:cs typeface="Arial" pitchFamily="34" charset="0"/>
            </a:endParaRPr>
          </a:p>
        </p:txBody>
      </p:sp>
      <p:sp>
        <p:nvSpPr>
          <p:cNvPr id="45066" name="TextBox 6"/>
          <p:cNvSpPr txBox="1">
            <a:spLocks noChangeArrowheads="1"/>
          </p:cNvSpPr>
          <p:nvPr/>
        </p:nvSpPr>
        <p:spPr bwMode="auto">
          <a:xfrm>
            <a:off x="685800" y="2909888"/>
            <a:ext cx="38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cs typeface="Arial" pitchFamily="34" charset="0"/>
              </a:rPr>
              <a:t> Z</a:t>
            </a:r>
          </a:p>
        </p:txBody>
      </p:sp>
      <p:sp>
        <p:nvSpPr>
          <p:cNvPr id="190466" name="Title 1"/>
          <p:cNvSpPr>
            <a:spLocks noGrp="1"/>
          </p:cNvSpPr>
          <p:nvPr>
            <p:ph type="title" idx="4294967295"/>
          </p:nvPr>
        </p:nvSpPr>
        <p:spPr>
          <a:xfrm>
            <a:off x="0" y="152400"/>
            <a:ext cx="9144000" cy="1143000"/>
          </a:xfrm>
        </p:spPr>
        <p:txBody>
          <a:bodyPr>
            <a:normAutofit/>
          </a:bodyPr>
          <a:lstStyle/>
          <a:p>
            <a:pPr>
              <a:lnSpc>
                <a:spcPct val="85000"/>
              </a:lnSpc>
              <a:defRPr/>
            </a:pPr>
            <a:r>
              <a:rPr lang="en-US" sz="3800" b="1" i="1" dirty="0" smtClean="0">
                <a:solidFill>
                  <a:srgbClr val="000099"/>
                </a:solidFill>
                <a:latin typeface="Calibri" pitchFamily="34" charset="0"/>
              </a:rPr>
              <a:t>D2-type </a:t>
            </a:r>
            <a:r>
              <a:rPr lang="en-US" sz="3800" b="1" i="1" dirty="0">
                <a:solidFill>
                  <a:srgbClr val="000099"/>
                </a:solidFill>
                <a:latin typeface="Calibri" pitchFamily="34" charset="0"/>
              </a:rPr>
              <a:t>Receptor Availability </a:t>
            </a:r>
            <a:r>
              <a:rPr lang="en-US" sz="3800" b="1" i="1" dirty="0" smtClean="0">
                <a:solidFill>
                  <a:srgbClr val="000099"/>
                </a:solidFill>
                <a:latin typeface="Calibri" pitchFamily="34" charset="0"/>
              </a:rPr>
              <a:t>Related </a:t>
            </a:r>
            <a:r>
              <a:rPr lang="en-US" sz="3800" b="1" i="1" dirty="0">
                <a:solidFill>
                  <a:srgbClr val="000099"/>
                </a:solidFill>
                <a:latin typeface="Calibri" pitchFamily="34" charset="0"/>
              </a:rPr>
              <a:t>to </a:t>
            </a:r>
            <a:r>
              <a:rPr lang="en-US" sz="3800" b="1" i="1" dirty="0" smtClean="0">
                <a:solidFill>
                  <a:srgbClr val="000099"/>
                </a:solidFill>
                <a:latin typeface="Calibri" pitchFamily="34" charset="0"/>
              </a:rPr>
              <a:t>Frontostriatal </a:t>
            </a:r>
            <a:r>
              <a:rPr lang="en-US" sz="3800" b="1" i="1" dirty="0">
                <a:solidFill>
                  <a:srgbClr val="000099"/>
                </a:solidFill>
                <a:latin typeface="Calibri" pitchFamily="34" charset="0"/>
              </a:rPr>
              <a:t>Activity during Inhibition</a:t>
            </a:r>
          </a:p>
        </p:txBody>
      </p:sp>
      <p:grpSp>
        <p:nvGrpSpPr>
          <p:cNvPr id="45068" name="Group 35"/>
          <p:cNvGrpSpPr>
            <a:grpSpLocks/>
          </p:cNvGrpSpPr>
          <p:nvPr/>
        </p:nvGrpSpPr>
        <p:grpSpPr bwMode="auto">
          <a:xfrm>
            <a:off x="4343400" y="1981200"/>
            <a:ext cx="3816350" cy="3581400"/>
            <a:chOff x="2784" y="1141"/>
            <a:chExt cx="2263" cy="2027"/>
          </a:xfrm>
        </p:grpSpPr>
        <p:pic>
          <p:nvPicPr>
            <p:cNvPr id="45071" name="Picture 20" descr="Caudate_StopVsGo_corr.pdf"/>
            <p:cNvPicPr>
              <a:picLocks noChangeAspect="1"/>
            </p:cNvPicPr>
            <p:nvPr/>
          </p:nvPicPr>
          <p:blipFill>
            <a:blip r:embed="rId5">
              <a:extLst>
                <a:ext uri="{28A0092B-C50C-407E-A947-70E740481C1C}">
                  <a14:useLocalDpi xmlns:a14="http://schemas.microsoft.com/office/drawing/2010/main" val="0"/>
                </a:ext>
              </a:extLst>
            </a:blip>
            <a:srcRect l="9099" t="25679" r="9579" b="25679"/>
            <a:stretch>
              <a:fillRect/>
            </a:stretch>
          </p:blipFill>
          <p:spPr bwMode="auto">
            <a:xfrm>
              <a:off x="2784" y="1141"/>
              <a:ext cx="2256" cy="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2" name="TextBox 32"/>
            <p:cNvSpPr txBox="1">
              <a:spLocks noChangeArrowheads="1"/>
            </p:cNvSpPr>
            <p:nvPr/>
          </p:nvSpPr>
          <p:spPr bwMode="auto">
            <a:xfrm>
              <a:off x="4384" y="2592"/>
              <a:ext cx="66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a:latin typeface="Calibri" pitchFamily="34" charset="0"/>
                  <a:cs typeface="Arial" pitchFamily="34" charset="0"/>
                </a:rPr>
                <a:t>r = 0.82</a:t>
              </a:r>
              <a:endParaRPr lang="en-US" sz="4400">
                <a:latin typeface="Calibri" pitchFamily="34" charset="0"/>
                <a:cs typeface="Arial" pitchFamily="34" charset="0"/>
              </a:endParaRPr>
            </a:p>
          </p:txBody>
        </p:sp>
        <p:sp>
          <p:nvSpPr>
            <p:cNvPr id="45073" name="Oval 16"/>
            <p:cNvSpPr>
              <a:spLocks noChangeArrowheads="1"/>
            </p:cNvSpPr>
            <p:nvPr/>
          </p:nvSpPr>
          <p:spPr bwMode="auto">
            <a:xfrm>
              <a:off x="3071" y="2529"/>
              <a:ext cx="47"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74" name="Oval 17"/>
            <p:cNvSpPr>
              <a:spLocks noChangeArrowheads="1"/>
            </p:cNvSpPr>
            <p:nvPr/>
          </p:nvSpPr>
          <p:spPr bwMode="auto">
            <a:xfrm>
              <a:off x="3153" y="2727"/>
              <a:ext cx="47" cy="54"/>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75" name="Oval 18"/>
            <p:cNvSpPr>
              <a:spLocks noChangeArrowheads="1"/>
            </p:cNvSpPr>
            <p:nvPr/>
          </p:nvSpPr>
          <p:spPr bwMode="auto">
            <a:xfrm>
              <a:off x="3376" y="2951"/>
              <a:ext cx="47"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76" name="Oval 19"/>
            <p:cNvSpPr>
              <a:spLocks noChangeArrowheads="1"/>
            </p:cNvSpPr>
            <p:nvPr/>
          </p:nvSpPr>
          <p:spPr bwMode="auto">
            <a:xfrm>
              <a:off x="3394" y="2455"/>
              <a:ext cx="47" cy="54"/>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77" name="Oval 20"/>
            <p:cNvSpPr>
              <a:spLocks noChangeArrowheads="1"/>
            </p:cNvSpPr>
            <p:nvPr/>
          </p:nvSpPr>
          <p:spPr bwMode="auto">
            <a:xfrm>
              <a:off x="3482" y="2706"/>
              <a:ext cx="47"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78" name="Oval 21"/>
            <p:cNvSpPr>
              <a:spLocks noChangeArrowheads="1"/>
            </p:cNvSpPr>
            <p:nvPr/>
          </p:nvSpPr>
          <p:spPr bwMode="auto">
            <a:xfrm>
              <a:off x="3523" y="2482"/>
              <a:ext cx="47" cy="54"/>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79" name="Oval 22"/>
            <p:cNvSpPr>
              <a:spLocks noChangeArrowheads="1"/>
            </p:cNvSpPr>
            <p:nvPr/>
          </p:nvSpPr>
          <p:spPr bwMode="auto">
            <a:xfrm>
              <a:off x="4783" y="2148"/>
              <a:ext cx="47"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0" name="Oval 23"/>
            <p:cNvSpPr>
              <a:spLocks noChangeArrowheads="1"/>
            </p:cNvSpPr>
            <p:nvPr/>
          </p:nvSpPr>
          <p:spPr bwMode="auto">
            <a:xfrm>
              <a:off x="4543" y="2210"/>
              <a:ext cx="47" cy="54"/>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1" name="Oval 24"/>
            <p:cNvSpPr>
              <a:spLocks noChangeArrowheads="1"/>
            </p:cNvSpPr>
            <p:nvPr/>
          </p:nvSpPr>
          <p:spPr bwMode="auto">
            <a:xfrm>
              <a:off x="4373" y="2407"/>
              <a:ext cx="47" cy="54"/>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2" name="Oval 25"/>
            <p:cNvSpPr>
              <a:spLocks noChangeArrowheads="1"/>
            </p:cNvSpPr>
            <p:nvPr/>
          </p:nvSpPr>
          <p:spPr bwMode="auto">
            <a:xfrm>
              <a:off x="4338" y="2427"/>
              <a:ext cx="46"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3" name="Oval 26"/>
            <p:cNvSpPr>
              <a:spLocks noChangeArrowheads="1"/>
            </p:cNvSpPr>
            <p:nvPr/>
          </p:nvSpPr>
          <p:spPr bwMode="auto">
            <a:xfrm>
              <a:off x="4039" y="2455"/>
              <a:ext cx="46" cy="54"/>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4" name="Oval 27"/>
            <p:cNvSpPr>
              <a:spLocks noChangeArrowheads="1"/>
            </p:cNvSpPr>
            <p:nvPr/>
          </p:nvSpPr>
          <p:spPr bwMode="auto">
            <a:xfrm>
              <a:off x="4015" y="2706"/>
              <a:ext cx="47"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5" name="Oval 28"/>
            <p:cNvSpPr>
              <a:spLocks noChangeArrowheads="1"/>
            </p:cNvSpPr>
            <p:nvPr/>
          </p:nvSpPr>
          <p:spPr bwMode="auto">
            <a:xfrm>
              <a:off x="3921" y="2468"/>
              <a:ext cx="47"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6" name="Oval 29"/>
            <p:cNvSpPr>
              <a:spLocks noChangeArrowheads="1"/>
            </p:cNvSpPr>
            <p:nvPr/>
          </p:nvSpPr>
          <p:spPr bwMode="auto">
            <a:xfrm>
              <a:off x="3640" y="2509"/>
              <a:ext cx="47" cy="54"/>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7" name="Oval 30"/>
            <p:cNvSpPr>
              <a:spLocks noChangeArrowheads="1"/>
            </p:cNvSpPr>
            <p:nvPr/>
          </p:nvSpPr>
          <p:spPr bwMode="auto">
            <a:xfrm>
              <a:off x="3599" y="2482"/>
              <a:ext cx="47" cy="54"/>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8" name="Oval 31"/>
            <p:cNvSpPr>
              <a:spLocks noChangeArrowheads="1"/>
            </p:cNvSpPr>
            <p:nvPr/>
          </p:nvSpPr>
          <p:spPr bwMode="auto">
            <a:xfrm>
              <a:off x="4361" y="2141"/>
              <a:ext cx="47"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89" name="Oval 32"/>
            <p:cNvSpPr>
              <a:spLocks noChangeArrowheads="1"/>
            </p:cNvSpPr>
            <p:nvPr/>
          </p:nvSpPr>
          <p:spPr bwMode="auto">
            <a:xfrm>
              <a:off x="4179" y="2012"/>
              <a:ext cx="47"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sp>
          <p:nvSpPr>
            <p:cNvPr id="45090" name="Oval 33"/>
            <p:cNvSpPr>
              <a:spLocks noChangeArrowheads="1"/>
            </p:cNvSpPr>
            <p:nvPr/>
          </p:nvSpPr>
          <p:spPr bwMode="auto">
            <a:xfrm>
              <a:off x="4742" y="1311"/>
              <a:ext cx="47" cy="55"/>
            </a:xfrm>
            <a:prstGeom prst="ellipse">
              <a:avLst/>
            </a:prstGeom>
            <a:solidFill>
              <a:srgbClr val="FF0000"/>
            </a:solidFill>
            <a:ln w="9525">
              <a:solidFill>
                <a:schemeClr val="tx1"/>
              </a:solidFill>
              <a:round/>
              <a:headEnd/>
              <a:tailEnd/>
            </a:ln>
          </p:spPr>
          <p:txBody>
            <a:bodyPr wrap="none" anchor="ctr"/>
            <a:lstStyle/>
            <a:p>
              <a:pPr algn="ctr"/>
              <a:endParaRPr lang="en-US">
                <a:solidFill>
                  <a:srgbClr val="A50021"/>
                </a:solidFill>
                <a:latin typeface="Broadway" pitchFamily="82" charset="0"/>
                <a:cs typeface="Arial" pitchFamily="34" charset="0"/>
              </a:endParaRPr>
            </a:p>
          </p:txBody>
        </p:sp>
      </p:grpSp>
      <p:sp>
        <p:nvSpPr>
          <p:cNvPr id="45069" name="Text Box 37"/>
          <p:cNvSpPr txBox="1">
            <a:spLocks noChangeArrowheads="1"/>
          </p:cNvSpPr>
          <p:nvPr/>
        </p:nvSpPr>
        <p:spPr bwMode="auto">
          <a:xfrm>
            <a:off x="0" y="1371600"/>
            <a:ext cx="911701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dirty="0"/>
              <a:t>fMRI and [</a:t>
            </a:r>
            <a:r>
              <a:rPr lang="en-US" sz="2800" baseline="30000" dirty="0"/>
              <a:t>18</a:t>
            </a:r>
            <a:r>
              <a:rPr lang="en-US" sz="2800" dirty="0"/>
              <a:t>F]Fallypride PET in </a:t>
            </a:r>
            <a:r>
              <a:rPr lang="en-US" sz="2800" dirty="0">
                <a:cs typeface="Arial" pitchFamily="34" charset="0"/>
              </a:rPr>
              <a:t>Healthy Controls</a:t>
            </a:r>
          </a:p>
          <a:p>
            <a:pPr algn="ctr" eaLnBrk="1" hangingPunct="1"/>
            <a:endParaRPr lang="en-US" sz="2400" dirty="0"/>
          </a:p>
        </p:txBody>
      </p:sp>
      <p:sp>
        <p:nvSpPr>
          <p:cNvPr id="45070" name="TextBox 114"/>
          <p:cNvSpPr txBox="1">
            <a:spLocks noChangeArrowheads="1"/>
          </p:cNvSpPr>
          <p:nvPr/>
        </p:nvSpPr>
        <p:spPr bwMode="auto">
          <a:xfrm>
            <a:off x="2133600" y="6172200"/>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sz="2000" i="1">
                <a:latin typeface="Calibri" pitchFamily="34" charset="0"/>
                <a:cs typeface="Arial" pitchFamily="34" charset="0"/>
              </a:rPr>
              <a:t>D Ghahremani et al., J. Neurosci., 2012</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ctrTitle"/>
          </p:nvPr>
        </p:nvSpPr>
        <p:spPr>
          <a:xfrm>
            <a:off x="53975" y="277813"/>
            <a:ext cx="9094788" cy="866775"/>
          </a:xfrm>
        </p:spPr>
        <p:txBody>
          <a:bodyPr/>
          <a:lstStyle/>
          <a:p>
            <a:r>
              <a:rPr lang="en-US" sz="3200" b="1" i="1" dirty="0" smtClean="0">
                <a:solidFill>
                  <a:srgbClr val="34349E"/>
                </a:solidFill>
                <a:latin typeface="Calibri" pitchFamily="34" charset="0"/>
                <a:ea typeface="ＭＳ Ｐゴシック" pitchFamily="34" charset="-128"/>
              </a:rPr>
              <a:t>Impulsivity, Risk, Decision-Making and  Addiction</a:t>
            </a:r>
          </a:p>
        </p:txBody>
      </p:sp>
      <p:sp>
        <p:nvSpPr>
          <p:cNvPr id="10" name="Rectangle 9"/>
          <p:cNvSpPr/>
          <p:nvPr/>
        </p:nvSpPr>
        <p:spPr>
          <a:xfrm>
            <a:off x="198438" y="6165850"/>
            <a:ext cx="8640762" cy="338138"/>
          </a:xfrm>
          <a:prstGeom prst="rect">
            <a:avLst/>
          </a:prstGeom>
        </p:spPr>
        <p:txBody>
          <a:bodyPr>
            <a:spAutoFit/>
          </a:bodyPr>
          <a:lstStyle/>
          <a:p>
            <a:pPr algn="r">
              <a:defRPr/>
            </a:pPr>
            <a:r>
              <a:rPr lang="en-US" sz="1600" i="1" dirty="0">
                <a:latin typeface="+mj-lt"/>
              </a:rPr>
              <a:t>H </a:t>
            </a:r>
            <a:r>
              <a:rPr lang="en-US" sz="1600" i="1" dirty="0" err="1">
                <a:latin typeface="+mj-lt"/>
              </a:rPr>
              <a:t>Ekhtiari</a:t>
            </a:r>
            <a:r>
              <a:rPr lang="en-US" sz="1600" i="1" dirty="0">
                <a:latin typeface="+mj-lt"/>
              </a:rPr>
              <a:t> et al., </a:t>
            </a:r>
            <a:r>
              <a:rPr lang="en-US" sz="1600" i="1" dirty="0" err="1">
                <a:latin typeface="+mj-lt"/>
              </a:rPr>
              <a:t>Curr</a:t>
            </a:r>
            <a:r>
              <a:rPr lang="en-US" sz="1600" i="1" dirty="0">
                <a:latin typeface="+mj-lt"/>
              </a:rPr>
              <a:t>. Opinion in </a:t>
            </a:r>
            <a:r>
              <a:rPr lang="en-US" sz="1600" i="1" dirty="0" err="1">
                <a:latin typeface="+mj-lt"/>
              </a:rPr>
              <a:t>Behav</a:t>
            </a:r>
            <a:r>
              <a:rPr lang="en-US" sz="1600" i="1" dirty="0">
                <a:latin typeface="+mj-lt"/>
              </a:rPr>
              <a:t>. Sci. (2017); 13:25–33</a:t>
            </a:r>
            <a:endParaRPr lang="en-US" sz="1350" i="1" dirty="0">
              <a:latin typeface="Arial"/>
            </a:endParaRPr>
          </a:p>
        </p:txBody>
      </p:sp>
      <p:sp>
        <p:nvSpPr>
          <p:cNvPr id="4" name="Rectangle 3"/>
          <p:cNvSpPr/>
          <p:nvPr/>
        </p:nvSpPr>
        <p:spPr>
          <a:xfrm>
            <a:off x="457200" y="1903413"/>
            <a:ext cx="2971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5745163" y="1816100"/>
            <a:ext cx="286543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6"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1524000"/>
            <a:ext cx="8742363"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9425" y="1404938"/>
            <a:ext cx="2971800" cy="461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5715000" y="1446213"/>
            <a:ext cx="2865438" cy="461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3146425" y="2097088"/>
            <a:ext cx="2743200" cy="2627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3276600" y="1851025"/>
            <a:ext cx="2590800" cy="3482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46091" name="Picture 20"/>
          <p:cNvPicPr>
            <a:picLocks noChangeAspect="1"/>
          </p:cNvPicPr>
          <p:nvPr/>
        </p:nvPicPr>
        <p:blipFill>
          <a:blip r:embed="rId3">
            <a:extLst>
              <a:ext uri="{28A0092B-C50C-407E-A947-70E740481C1C}">
                <a14:useLocalDpi xmlns:a14="http://schemas.microsoft.com/office/drawing/2010/main" val="0"/>
              </a:ext>
            </a:extLst>
          </a:blip>
          <a:srcRect l="24081" t="-932" r="27759" b="932"/>
          <a:stretch>
            <a:fillRect/>
          </a:stretch>
        </p:blipFill>
        <p:spPr bwMode="auto">
          <a:xfrm>
            <a:off x="4075113" y="2236788"/>
            <a:ext cx="10699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22"/>
          <p:cNvPicPr>
            <a:picLocks noChangeAspect="1"/>
          </p:cNvPicPr>
          <p:nvPr/>
        </p:nvPicPr>
        <p:blipFill>
          <a:blip r:embed="rId4">
            <a:extLst>
              <a:ext uri="{28A0092B-C50C-407E-A947-70E740481C1C}">
                <a14:useLocalDpi xmlns:a14="http://schemas.microsoft.com/office/drawing/2010/main" val="0"/>
              </a:ext>
            </a:extLst>
          </a:blip>
          <a:srcRect l="16222" r="4097"/>
          <a:stretch>
            <a:fillRect/>
          </a:stretch>
        </p:blipFill>
        <p:spPr bwMode="auto">
          <a:xfrm>
            <a:off x="3505200" y="4375150"/>
            <a:ext cx="218598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2065338" y="2132013"/>
            <a:ext cx="1189037" cy="324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1804988" y="4341813"/>
            <a:ext cx="619125" cy="1144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ounded Rectangle 31"/>
          <p:cNvSpPr/>
          <p:nvPr/>
        </p:nvSpPr>
        <p:spPr>
          <a:xfrm>
            <a:off x="2211388" y="3738563"/>
            <a:ext cx="1279525" cy="70485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Self-Reports</a:t>
            </a:r>
            <a:endParaRPr lang="en-US" sz="1200" b="1" dirty="0"/>
          </a:p>
        </p:txBody>
      </p:sp>
      <p:sp>
        <p:nvSpPr>
          <p:cNvPr id="31" name="Rounded Rectangle 30"/>
          <p:cNvSpPr/>
          <p:nvPr/>
        </p:nvSpPr>
        <p:spPr>
          <a:xfrm>
            <a:off x="2227263" y="2989263"/>
            <a:ext cx="1279525" cy="70485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bg1"/>
                </a:solidFill>
              </a:rPr>
              <a:t>Cognitive Models</a:t>
            </a:r>
          </a:p>
        </p:txBody>
      </p:sp>
      <p:sp>
        <p:nvSpPr>
          <p:cNvPr id="33" name="Rounded Rectangle 32"/>
          <p:cNvSpPr/>
          <p:nvPr/>
        </p:nvSpPr>
        <p:spPr>
          <a:xfrm>
            <a:off x="2192338" y="4487863"/>
            <a:ext cx="1281112" cy="70643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Task Behavior</a:t>
            </a:r>
          </a:p>
        </p:txBody>
      </p:sp>
      <p:sp>
        <p:nvSpPr>
          <p:cNvPr id="26" name="Rounded Rectangle 25"/>
          <p:cNvSpPr/>
          <p:nvPr/>
        </p:nvSpPr>
        <p:spPr>
          <a:xfrm>
            <a:off x="2227263" y="2228850"/>
            <a:ext cx="1279525" cy="70643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bg1"/>
                </a:solidFill>
              </a:rPr>
              <a:t>Functional</a:t>
            </a:r>
          </a:p>
          <a:p>
            <a:pPr algn="ctr">
              <a:defRPr/>
            </a:pPr>
            <a:r>
              <a:rPr lang="en-US" sz="1400" b="1" dirty="0">
                <a:solidFill>
                  <a:schemeClr val="bg1"/>
                </a:solidFill>
              </a:rPr>
              <a:t>Neuromaps</a:t>
            </a:r>
          </a:p>
        </p:txBody>
      </p:sp>
      <p:sp>
        <p:nvSpPr>
          <p:cNvPr id="36" name="Rectangle 35"/>
          <p:cNvSpPr/>
          <p:nvPr/>
        </p:nvSpPr>
        <p:spPr>
          <a:xfrm>
            <a:off x="601663" y="4522788"/>
            <a:ext cx="1447800" cy="879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998788"/>
            <a:ext cx="381000" cy="1390650"/>
          </a:xfrm>
          <a:prstGeom prst="rect">
            <a:avLst/>
          </a:prstGeom>
          <a:solidFill>
            <a:srgbClr val="4597A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101" name="Pictur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485900"/>
            <a:ext cx="17192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2" name="TextBox 34"/>
          <p:cNvSpPr txBox="1">
            <a:spLocks noChangeArrowheads="1"/>
          </p:cNvSpPr>
          <p:nvPr/>
        </p:nvSpPr>
        <p:spPr bwMode="auto">
          <a:xfrm>
            <a:off x="914400" y="5364163"/>
            <a:ext cx="2133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ts val="1800"/>
              </a:lnSpc>
            </a:pPr>
            <a:r>
              <a:rPr lang="en-US" sz="2800" b="1" i="1">
                <a:solidFill>
                  <a:schemeClr val="tx2"/>
                </a:solidFill>
              </a:rPr>
              <a:t>Lab Measures</a:t>
            </a:r>
          </a:p>
        </p:txBody>
      </p:sp>
      <p:sp>
        <p:nvSpPr>
          <p:cNvPr id="46" name="Rectangle 45"/>
          <p:cNvSpPr/>
          <p:nvPr/>
        </p:nvSpPr>
        <p:spPr>
          <a:xfrm>
            <a:off x="52388" y="1978025"/>
            <a:ext cx="1997075" cy="2773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514350" y="2670175"/>
            <a:ext cx="895350" cy="411163"/>
          </a:xfrm>
          <a:prstGeom prst="rect">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600"/>
              </a:lnSpc>
              <a:defRPr/>
            </a:pPr>
            <a:r>
              <a:rPr lang="en-US" sz="1600" dirty="0">
                <a:solidFill>
                  <a:schemeClr val="bg1"/>
                </a:solidFill>
                <a:effectLst>
                  <a:outerShdw blurRad="38100" dist="38100" dir="2700000" algn="tl">
                    <a:srgbClr val="000000">
                      <a:alpha val="43137"/>
                    </a:srgbClr>
                  </a:outerShdw>
                </a:effectLst>
              </a:rPr>
              <a:t>High Risk</a:t>
            </a:r>
          </a:p>
        </p:txBody>
      </p:sp>
      <p:sp>
        <p:nvSpPr>
          <p:cNvPr id="14" name="Rectangle 13"/>
          <p:cNvSpPr/>
          <p:nvPr/>
        </p:nvSpPr>
        <p:spPr>
          <a:xfrm>
            <a:off x="1430338" y="2667000"/>
            <a:ext cx="858837" cy="411163"/>
          </a:xfrm>
          <a:prstGeom prst="rect">
            <a:avLst/>
          </a:prstGeom>
          <a:solidFill>
            <a:schemeClr val="tx2">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700"/>
              </a:lnSpc>
              <a:defRPr/>
            </a:pPr>
            <a:r>
              <a:rPr lang="en-US" sz="1600" dirty="0">
                <a:solidFill>
                  <a:schemeClr val="tx1"/>
                </a:solidFill>
              </a:rPr>
              <a:t>Low Risk</a:t>
            </a:r>
          </a:p>
        </p:txBody>
      </p:sp>
      <p:sp>
        <p:nvSpPr>
          <p:cNvPr id="15" name="Rectangle 14"/>
          <p:cNvSpPr/>
          <p:nvPr/>
        </p:nvSpPr>
        <p:spPr>
          <a:xfrm>
            <a:off x="477838" y="3159125"/>
            <a:ext cx="1006475" cy="863600"/>
          </a:xfrm>
          <a:prstGeom prst="rect">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600"/>
              </a:lnSpc>
              <a:defRPr/>
            </a:pPr>
            <a:r>
              <a:rPr lang="en-US" sz="1400" dirty="0">
                <a:solidFill>
                  <a:schemeClr val="bg1"/>
                </a:solidFill>
                <a:effectLst>
                  <a:outerShdw blurRad="38100" dist="38100" dir="2700000" algn="tl">
                    <a:srgbClr val="000000">
                      <a:alpha val="43137"/>
                    </a:srgbClr>
                  </a:outerShdw>
                </a:effectLst>
              </a:rPr>
              <a:t>High Gain</a:t>
            </a:r>
          </a:p>
          <a:p>
            <a:pPr algn="ctr">
              <a:lnSpc>
                <a:spcPts val="1600"/>
              </a:lnSpc>
              <a:defRPr/>
            </a:pPr>
            <a:r>
              <a:rPr lang="en-US" sz="1400" dirty="0">
                <a:solidFill>
                  <a:schemeClr val="bg1"/>
                </a:solidFill>
                <a:effectLst>
                  <a:outerShdw blurRad="38100" dist="38100" dir="2700000" algn="tl">
                    <a:srgbClr val="000000">
                      <a:alpha val="43137"/>
                    </a:srgbClr>
                  </a:outerShdw>
                </a:effectLst>
              </a:rPr>
              <a:t>Higher</a:t>
            </a:r>
            <a:r>
              <a:rPr lang="en-US" sz="700" dirty="0">
                <a:solidFill>
                  <a:schemeClr val="bg1"/>
                </a:solidFill>
                <a:effectLst>
                  <a:outerShdw blurRad="38100" dist="38100" dir="2700000" algn="tl">
                    <a:srgbClr val="000000">
                      <a:alpha val="43137"/>
                    </a:srgbClr>
                  </a:outerShdw>
                </a:effectLst>
              </a:rPr>
              <a:t> </a:t>
            </a:r>
            <a:r>
              <a:rPr lang="en-US" sz="1400" dirty="0">
                <a:solidFill>
                  <a:schemeClr val="bg1"/>
                </a:solidFill>
                <a:effectLst>
                  <a:outerShdw blurRad="38100" dist="38100" dir="2700000" algn="tl">
                    <a:srgbClr val="000000">
                      <a:alpha val="43137"/>
                    </a:srgbClr>
                  </a:outerShdw>
                </a:effectLst>
              </a:rPr>
              <a:t>Loss</a:t>
            </a:r>
          </a:p>
        </p:txBody>
      </p:sp>
      <p:sp>
        <p:nvSpPr>
          <p:cNvPr id="48" name="Rectangle 47"/>
          <p:cNvSpPr/>
          <p:nvPr/>
        </p:nvSpPr>
        <p:spPr>
          <a:xfrm>
            <a:off x="1439863" y="3157538"/>
            <a:ext cx="839787" cy="868362"/>
          </a:xfrm>
          <a:prstGeom prst="rect">
            <a:avLst/>
          </a:prstGeom>
          <a:solidFill>
            <a:schemeClr val="tx2">
              <a:lumMod val="20000"/>
              <a:lumOff val="8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700"/>
              </a:lnSpc>
              <a:defRPr/>
            </a:pPr>
            <a:r>
              <a:rPr lang="en-US" sz="1400" dirty="0">
                <a:solidFill>
                  <a:schemeClr val="tx1"/>
                </a:solidFill>
              </a:rPr>
              <a:t>Low Gain</a:t>
            </a:r>
          </a:p>
          <a:p>
            <a:pPr algn="ctr">
              <a:lnSpc>
                <a:spcPts val="1700"/>
              </a:lnSpc>
              <a:defRPr/>
            </a:pPr>
            <a:r>
              <a:rPr lang="en-US" sz="1400" dirty="0">
                <a:solidFill>
                  <a:schemeClr val="tx1"/>
                </a:solidFill>
              </a:rPr>
              <a:t>Lower Loss</a:t>
            </a:r>
          </a:p>
        </p:txBody>
      </p:sp>
      <p:sp>
        <p:nvSpPr>
          <p:cNvPr id="38" name="Curved Right Arrow 37"/>
          <p:cNvSpPr/>
          <p:nvPr/>
        </p:nvSpPr>
        <p:spPr>
          <a:xfrm>
            <a:off x="2089150" y="2255838"/>
            <a:ext cx="349250" cy="1260475"/>
          </a:xfrm>
          <a:prstGeom prst="curvedRightArrow">
            <a:avLst/>
          </a:prstGeom>
          <a:solidFill>
            <a:srgbClr val="FF0000"/>
          </a:solidFill>
          <a:ln w="38100">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9" name="Rectangle 48"/>
          <p:cNvSpPr/>
          <p:nvPr/>
        </p:nvSpPr>
        <p:spPr>
          <a:xfrm>
            <a:off x="479425" y="4027488"/>
            <a:ext cx="1069975" cy="863600"/>
          </a:xfrm>
          <a:prstGeom prst="rect">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600"/>
              </a:lnSpc>
              <a:defRPr/>
            </a:pPr>
            <a:r>
              <a:rPr lang="en-US" sz="1400" dirty="0">
                <a:solidFill>
                  <a:schemeClr val="bg1"/>
                </a:solidFill>
                <a:effectLst>
                  <a:outerShdw blurRad="38100" dist="38100" dir="2700000" algn="tl">
                    <a:srgbClr val="000000">
                      <a:alpha val="43137"/>
                    </a:srgbClr>
                  </a:outerShdw>
                </a:effectLst>
              </a:rPr>
              <a:t> Low Gain</a:t>
            </a:r>
          </a:p>
          <a:p>
            <a:pPr>
              <a:lnSpc>
                <a:spcPts val="1600"/>
              </a:lnSpc>
              <a:defRPr/>
            </a:pPr>
            <a:r>
              <a:rPr lang="en-US" sz="1400" dirty="0">
                <a:solidFill>
                  <a:schemeClr val="bg1"/>
                </a:solidFill>
                <a:effectLst>
                  <a:outerShdw blurRad="38100" dist="38100" dir="2700000" algn="tl">
                    <a:srgbClr val="000000">
                      <a:alpha val="43137"/>
                    </a:srgbClr>
                  </a:outerShdw>
                </a:effectLst>
              </a:rPr>
              <a:t>Immediate</a:t>
            </a:r>
          </a:p>
        </p:txBody>
      </p:sp>
      <p:sp>
        <p:nvSpPr>
          <p:cNvPr id="50" name="Rectangle 49"/>
          <p:cNvSpPr/>
          <p:nvPr/>
        </p:nvSpPr>
        <p:spPr>
          <a:xfrm>
            <a:off x="1441450" y="4025900"/>
            <a:ext cx="847725" cy="877888"/>
          </a:xfrm>
          <a:prstGeom prst="rect">
            <a:avLst/>
          </a:prstGeom>
          <a:solidFill>
            <a:schemeClr val="tx2">
              <a:lumMod val="20000"/>
              <a:lumOff val="8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700"/>
              </a:lnSpc>
              <a:defRPr/>
            </a:pPr>
            <a:r>
              <a:rPr lang="en-US" sz="1400" dirty="0">
                <a:solidFill>
                  <a:schemeClr val="tx1"/>
                </a:solidFill>
              </a:rPr>
              <a:t>High Gain</a:t>
            </a:r>
          </a:p>
          <a:p>
            <a:pPr algn="ctr">
              <a:lnSpc>
                <a:spcPts val="1700"/>
              </a:lnSpc>
              <a:defRPr/>
            </a:pPr>
            <a:r>
              <a:rPr lang="en-US" sz="1400" dirty="0">
                <a:solidFill>
                  <a:schemeClr val="tx1"/>
                </a:solidFill>
              </a:rPr>
              <a:t>Delayed</a:t>
            </a:r>
          </a:p>
        </p:txBody>
      </p:sp>
      <p:pic>
        <p:nvPicPr>
          <p:cNvPr id="46111" name="Picture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17725" y="3505200"/>
            <a:ext cx="3206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a:xfrm>
            <a:off x="5934075" y="1998663"/>
            <a:ext cx="3049588" cy="3459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113" name="TextBox 50"/>
          <p:cNvSpPr txBox="1">
            <a:spLocks noChangeArrowheads="1"/>
          </p:cNvSpPr>
          <p:nvPr/>
        </p:nvSpPr>
        <p:spPr bwMode="auto">
          <a:xfrm>
            <a:off x="6407150" y="5364163"/>
            <a:ext cx="2000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ts val="1800"/>
              </a:lnSpc>
            </a:pPr>
            <a:r>
              <a:rPr lang="en-US" sz="2800" b="1" i="1">
                <a:solidFill>
                  <a:schemeClr val="tx2"/>
                </a:solidFill>
              </a:rPr>
              <a:t>Field Measures</a:t>
            </a:r>
          </a:p>
        </p:txBody>
      </p:sp>
      <p:sp>
        <p:nvSpPr>
          <p:cNvPr id="56" name="Rounded Rectangle 55"/>
          <p:cNvSpPr/>
          <p:nvPr/>
        </p:nvSpPr>
        <p:spPr>
          <a:xfrm>
            <a:off x="5730875" y="3743325"/>
            <a:ext cx="1279525" cy="70485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Illegal Behavior</a:t>
            </a:r>
            <a:endParaRPr lang="en-US" sz="1200" b="1" dirty="0"/>
          </a:p>
        </p:txBody>
      </p:sp>
      <p:sp>
        <p:nvSpPr>
          <p:cNvPr id="57" name="Rounded Rectangle 56"/>
          <p:cNvSpPr/>
          <p:nvPr/>
        </p:nvSpPr>
        <p:spPr>
          <a:xfrm>
            <a:off x="5746750" y="2994025"/>
            <a:ext cx="1281113" cy="70485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600"/>
              </a:lnSpc>
              <a:defRPr/>
            </a:pPr>
            <a:r>
              <a:rPr lang="en-US" sz="1400" b="1" dirty="0">
                <a:solidFill>
                  <a:schemeClr val="bg1"/>
                </a:solidFill>
              </a:rPr>
              <a:t>Risky Sexual Behavior</a:t>
            </a:r>
          </a:p>
        </p:txBody>
      </p:sp>
      <p:sp>
        <p:nvSpPr>
          <p:cNvPr id="58" name="Rounded Rectangle 57"/>
          <p:cNvSpPr/>
          <p:nvPr/>
        </p:nvSpPr>
        <p:spPr>
          <a:xfrm>
            <a:off x="5711825" y="4494213"/>
            <a:ext cx="1281113" cy="70485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Treatment Outcome</a:t>
            </a:r>
          </a:p>
        </p:txBody>
      </p:sp>
      <p:sp>
        <p:nvSpPr>
          <p:cNvPr id="59" name="Rounded Rectangle 58"/>
          <p:cNvSpPr/>
          <p:nvPr/>
        </p:nvSpPr>
        <p:spPr>
          <a:xfrm>
            <a:off x="5746750" y="2235200"/>
            <a:ext cx="1281113" cy="70485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bg1"/>
                </a:solidFill>
              </a:rPr>
              <a:t>Escalating Drug Use</a:t>
            </a:r>
          </a:p>
        </p:txBody>
      </p:sp>
      <p:sp>
        <p:nvSpPr>
          <p:cNvPr id="61" name="Rectangle 60"/>
          <p:cNvSpPr/>
          <p:nvPr/>
        </p:nvSpPr>
        <p:spPr>
          <a:xfrm>
            <a:off x="8039100" y="2676525"/>
            <a:ext cx="914400" cy="411163"/>
          </a:xfrm>
          <a:prstGeom prst="rect">
            <a:avLst/>
          </a:prstGeom>
          <a:solidFill>
            <a:schemeClr val="tx2">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700"/>
              </a:lnSpc>
              <a:defRPr/>
            </a:pPr>
            <a:r>
              <a:rPr lang="en-US" sz="1400" dirty="0">
                <a:solidFill>
                  <a:schemeClr val="tx1"/>
                </a:solidFill>
              </a:rPr>
              <a:t>Sobriety</a:t>
            </a:r>
          </a:p>
        </p:txBody>
      </p:sp>
      <p:sp>
        <p:nvSpPr>
          <p:cNvPr id="62" name="Rectangle 61"/>
          <p:cNvSpPr/>
          <p:nvPr/>
        </p:nvSpPr>
        <p:spPr>
          <a:xfrm>
            <a:off x="7129463" y="3114675"/>
            <a:ext cx="914400" cy="641350"/>
          </a:xfrm>
          <a:prstGeom prst="rect">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600"/>
              </a:lnSpc>
              <a:defRPr/>
            </a:pPr>
            <a:r>
              <a:rPr lang="en-US" sz="1400" dirty="0">
                <a:solidFill>
                  <a:schemeClr val="bg1"/>
                </a:solidFill>
                <a:effectLst>
                  <a:outerShdw blurRad="38100" dist="38100" dir="2700000" algn="tl">
                    <a:srgbClr val="000000">
                      <a:alpha val="43137"/>
                    </a:srgbClr>
                  </a:outerShdw>
                </a:effectLst>
              </a:rPr>
              <a:t>Criminal</a:t>
            </a:r>
          </a:p>
        </p:txBody>
      </p:sp>
      <p:sp>
        <p:nvSpPr>
          <p:cNvPr id="63" name="Rectangle 62"/>
          <p:cNvSpPr/>
          <p:nvPr/>
        </p:nvSpPr>
        <p:spPr>
          <a:xfrm>
            <a:off x="8016875" y="3113088"/>
            <a:ext cx="838200" cy="641350"/>
          </a:xfrm>
          <a:prstGeom prst="rect">
            <a:avLst/>
          </a:prstGeom>
          <a:solidFill>
            <a:schemeClr val="tx2">
              <a:lumMod val="20000"/>
              <a:lumOff val="8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700"/>
              </a:lnSpc>
              <a:defRPr/>
            </a:pPr>
            <a:r>
              <a:rPr lang="en-US" sz="1400" dirty="0">
                <a:solidFill>
                  <a:schemeClr val="tx1"/>
                </a:solidFill>
              </a:rPr>
              <a:t>Legal</a:t>
            </a:r>
          </a:p>
        </p:txBody>
      </p:sp>
      <p:sp>
        <p:nvSpPr>
          <p:cNvPr id="64" name="Rectangle 63"/>
          <p:cNvSpPr/>
          <p:nvPr/>
        </p:nvSpPr>
        <p:spPr>
          <a:xfrm>
            <a:off x="7080250" y="3865563"/>
            <a:ext cx="914400" cy="549275"/>
          </a:xfrm>
          <a:prstGeom prst="rect">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600"/>
              </a:lnSpc>
              <a:defRPr/>
            </a:pPr>
            <a:r>
              <a:rPr lang="en-US" sz="1400" dirty="0">
                <a:solidFill>
                  <a:schemeClr val="bg1"/>
                </a:solidFill>
                <a:effectLst>
                  <a:outerShdw blurRad="38100" dist="38100" dir="2700000" algn="tl">
                    <a:srgbClr val="000000">
                      <a:alpha val="43137"/>
                    </a:srgbClr>
                  </a:outerShdw>
                </a:effectLst>
              </a:rPr>
              <a:t> HIV Risk</a:t>
            </a:r>
          </a:p>
        </p:txBody>
      </p:sp>
      <p:sp>
        <p:nvSpPr>
          <p:cNvPr id="65" name="Rectangle 64"/>
          <p:cNvSpPr/>
          <p:nvPr/>
        </p:nvSpPr>
        <p:spPr>
          <a:xfrm>
            <a:off x="8008938" y="3873500"/>
            <a:ext cx="827087" cy="547688"/>
          </a:xfrm>
          <a:prstGeom prst="rect">
            <a:avLst/>
          </a:prstGeom>
          <a:solidFill>
            <a:schemeClr val="tx2">
              <a:lumMod val="20000"/>
              <a:lumOff val="8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700"/>
              </a:lnSpc>
              <a:defRPr/>
            </a:pPr>
            <a:r>
              <a:rPr lang="en-US" sz="1400" dirty="0">
                <a:solidFill>
                  <a:schemeClr val="tx1"/>
                </a:solidFill>
              </a:rPr>
              <a:t>HIV Safe</a:t>
            </a:r>
          </a:p>
          <a:p>
            <a:pPr algn="ctr">
              <a:lnSpc>
                <a:spcPts val="1700"/>
              </a:lnSpc>
              <a:defRPr/>
            </a:pPr>
            <a:endParaRPr lang="en-US" sz="1400" dirty="0">
              <a:solidFill>
                <a:schemeClr val="tx1"/>
              </a:solidFill>
            </a:endParaRPr>
          </a:p>
        </p:txBody>
      </p:sp>
      <p:sp>
        <p:nvSpPr>
          <p:cNvPr id="66" name="Rectangle 65"/>
          <p:cNvSpPr/>
          <p:nvPr/>
        </p:nvSpPr>
        <p:spPr>
          <a:xfrm>
            <a:off x="3276600" y="1057275"/>
            <a:ext cx="2468563" cy="874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124" name="Rectangle 23"/>
          <p:cNvSpPr>
            <a:spLocks noChangeArrowheads="1"/>
          </p:cNvSpPr>
          <p:nvPr/>
        </p:nvSpPr>
        <p:spPr bwMode="auto">
          <a:xfrm>
            <a:off x="2260600" y="1609725"/>
            <a:ext cx="4572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600"/>
              </a:lnSpc>
            </a:pPr>
            <a:endParaRPr lang="en-US" sz="1100" b="1"/>
          </a:p>
          <a:p>
            <a:pPr algn="ctr">
              <a:lnSpc>
                <a:spcPts val="1600"/>
              </a:lnSpc>
            </a:pPr>
            <a:r>
              <a:rPr lang="en-US" b="1"/>
              <a:t>  Intra-Individual</a:t>
            </a:r>
          </a:p>
          <a:p>
            <a:pPr algn="ctr">
              <a:lnSpc>
                <a:spcPts val="1600"/>
              </a:lnSpc>
            </a:pPr>
            <a:r>
              <a:rPr lang="en-US" b="1"/>
              <a:t> States</a:t>
            </a:r>
          </a:p>
          <a:p>
            <a:pPr algn="ctr">
              <a:lnSpc>
                <a:spcPts val="1600"/>
              </a:lnSpc>
            </a:pPr>
            <a:endParaRPr lang="en-US" sz="1400" b="1"/>
          </a:p>
          <a:p>
            <a:pPr algn="ctr">
              <a:lnSpc>
                <a:spcPts val="1600"/>
              </a:lnSpc>
            </a:pPr>
            <a:endParaRPr lang="en-US" sz="1400" b="1"/>
          </a:p>
          <a:p>
            <a:pPr algn="ctr">
              <a:lnSpc>
                <a:spcPts val="1600"/>
              </a:lnSpc>
            </a:pPr>
            <a:endParaRPr lang="en-US" sz="1400" b="1"/>
          </a:p>
          <a:p>
            <a:pPr algn="ctr">
              <a:lnSpc>
                <a:spcPts val="1600"/>
              </a:lnSpc>
            </a:pPr>
            <a:endParaRPr lang="en-US" sz="1400" b="1"/>
          </a:p>
          <a:p>
            <a:pPr algn="ctr">
              <a:lnSpc>
                <a:spcPts val="1600"/>
              </a:lnSpc>
            </a:pPr>
            <a:endParaRPr lang="en-US" sz="1400" b="1" u="sng"/>
          </a:p>
          <a:p>
            <a:pPr algn="ctr">
              <a:lnSpc>
                <a:spcPts val="1600"/>
              </a:lnSpc>
            </a:pPr>
            <a:endParaRPr lang="en-US" sz="1400" b="1"/>
          </a:p>
          <a:p>
            <a:pPr algn="ctr">
              <a:lnSpc>
                <a:spcPts val="1600"/>
              </a:lnSpc>
            </a:pPr>
            <a:endParaRPr lang="en-US" sz="1400" b="1"/>
          </a:p>
          <a:p>
            <a:pPr algn="ctr">
              <a:lnSpc>
                <a:spcPts val="1600"/>
              </a:lnSpc>
            </a:pPr>
            <a:endParaRPr lang="en-US" sz="1100" b="1"/>
          </a:p>
          <a:p>
            <a:pPr algn="ctr">
              <a:lnSpc>
                <a:spcPts val="1600"/>
              </a:lnSpc>
            </a:pPr>
            <a:r>
              <a:rPr lang="en-US" b="1"/>
              <a:t>  Inter-Individual</a:t>
            </a:r>
          </a:p>
          <a:p>
            <a:pPr algn="ctr">
              <a:lnSpc>
                <a:spcPts val="1600"/>
              </a:lnSpc>
            </a:pPr>
            <a:r>
              <a:rPr lang="en-US" b="1"/>
              <a:t> Factors</a:t>
            </a:r>
          </a:p>
        </p:txBody>
      </p:sp>
      <p:sp>
        <p:nvSpPr>
          <p:cNvPr id="46125" name="TextBox 2"/>
          <p:cNvSpPr txBox="1">
            <a:spLocks noChangeArrowheads="1"/>
          </p:cNvSpPr>
          <p:nvPr/>
        </p:nvSpPr>
        <p:spPr bwMode="auto">
          <a:xfrm>
            <a:off x="-533400" y="1579563"/>
            <a:ext cx="9620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lnSpc>
                <a:spcPts val="2100"/>
              </a:lnSpc>
            </a:pPr>
            <a:r>
              <a:rPr lang="en-US" sz="2000" b="1" i="1"/>
              <a:t>             Decision-Making                                                              Decision-Making</a:t>
            </a:r>
          </a:p>
          <a:p>
            <a:pPr eaLnBrk="1" hangingPunct="1">
              <a:lnSpc>
                <a:spcPts val="2100"/>
              </a:lnSpc>
            </a:pPr>
            <a:r>
              <a:rPr lang="en-US" sz="2000" b="1" i="1"/>
              <a:t>                   in the Lab                                                                    in the Real World</a:t>
            </a:r>
          </a:p>
        </p:txBody>
      </p:sp>
      <p:sp>
        <p:nvSpPr>
          <p:cNvPr id="60" name="Rectangle 59"/>
          <p:cNvSpPr/>
          <p:nvPr/>
        </p:nvSpPr>
        <p:spPr>
          <a:xfrm>
            <a:off x="7188200" y="2627313"/>
            <a:ext cx="895350" cy="411162"/>
          </a:xfrm>
          <a:prstGeom prst="rect">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600"/>
              </a:lnSpc>
              <a:defRPr/>
            </a:pPr>
            <a:r>
              <a:rPr lang="en-US" sz="1400" dirty="0">
                <a:solidFill>
                  <a:schemeClr val="bg1"/>
                </a:solidFill>
                <a:effectLst>
                  <a:outerShdw blurRad="38100" dist="38100" dir="2700000" algn="tl">
                    <a:srgbClr val="000000">
                      <a:alpha val="43137"/>
                    </a:srgbClr>
                  </a:outerShdw>
                </a:effectLst>
              </a:rPr>
              <a:t>Drug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76200" y="228600"/>
            <a:ext cx="8229600" cy="1143000"/>
          </a:xfrm>
        </p:spPr>
        <p:txBody>
          <a:bodyPr/>
          <a:lstStyle/>
          <a:p>
            <a:r>
              <a:rPr lang="en-US" sz="3600" b="1" i="1" dirty="0" smtClean="0">
                <a:solidFill>
                  <a:srgbClr val="34349E"/>
                </a:solidFill>
                <a:latin typeface="Calibri" pitchFamily="34" charset="0"/>
                <a:ea typeface="ＭＳ Ｐゴシック" pitchFamily="34" charset="-128"/>
              </a:rPr>
              <a:t>The Balloon Analogue Risk Task  </a:t>
            </a:r>
          </a:p>
        </p:txBody>
      </p:sp>
      <p:sp>
        <p:nvSpPr>
          <p:cNvPr id="47107" name="Text Box 23"/>
          <p:cNvSpPr txBox="1">
            <a:spLocks noChangeArrowheads="1"/>
          </p:cNvSpPr>
          <p:nvPr/>
        </p:nvSpPr>
        <p:spPr bwMode="auto">
          <a:xfrm>
            <a:off x="2362200" y="5105400"/>
            <a:ext cx="1873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247" tIns="42623" rIns="85247" bIns="42623">
            <a:spAutoFit/>
          </a:bodyPr>
          <a:lstStyle>
            <a:lvl1pPr defTabSz="852488" eaLnBrk="0" hangingPunct="0">
              <a:defRPr>
                <a:solidFill>
                  <a:schemeClr val="tx1"/>
                </a:solidFill>
                <a:latin typeface="Arial" pitchFamily="34" charset="0"/>
                <a:ea typeface="ＭＳ Ｐゴシック" pitchFamily="34" charset="-128"/>
              </a:defRPr>
            </a:lvl1pPr>
            <a:lvl2pPr marL="742950" indent="-285750" defTabSz="852488" eaLnBrk="0" hangingPunct="0">
              <a:defRPr>
                <a:solidFill>
                  <a:schemeClr val="tx1"/>
                </a:solidFill>
                <a:latin typeface="Arial" pitchFamily="34" charset="0"/>
                <a:ea typeface="ＭＳ Ｐゴシック" pitchFamily="34" charset="-128"/>
              </a:defRPr>
            </a:lvl2pPr>
            <a:lvl3pPr marL="1143000" indent="-228600" defTabSz="852488" eaLnBrk="0" hangingPunct="0">
              <a:defRPr>
                <a:solidFill>
                  <a:schemeClr val="tx1"/>
                </a:solidFill>
                <a:latin typeface="Arial" pitchFamily="34" charset="0"/>
                <a:ea typeface="ＭＳ Ｐゴシック" pitchFamily="34" charset="-128"/>
              </a:defRPr>
            </a:lvl3pPr>
            <a:lvl4pPr marL="1600200" indent="-228600" defTabSz="852488" eaLnBrk="0" hangingPunct="0">
              <a:defRPr>
                <a:solidFill>
                  <a:schemeClr val="tx1"/>
                </a:solidFill>
                <a:latin typeface="Arial" pitchFamily="34" charset="0"/>
                <a:ea typeface="ＭＳ Ｐゴシック" pitchFamily="34" charset="-128"/>
              </a:defRPr>
            </a:lvl4pPr>
            <a:lvl5pPr marL="2057400" indent="-228600" defTabSz="852488" eaLnBrk="0" hangingPunct="0">
              <a:defRPr>
                <a:solidFill>
                  <a:schemeClr val="tx1"/>
                </a:solidFill>
                <a:latin typeface="Arial" pitchFamily="34" charset="0"/>
                <a:ea typeface="ＭＳ Ｐゴシック" pitchFamily="34" charset="-128"/>
              </a:defRPr>
            </a:lvl5pPr>
            <a:lvl6pPr marL="2514600" indent="-228600" defTabSz="852488"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52488"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52488"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52488"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b="1">
                <a:solidFill>
                  <a:schemeClr val="bg1"/>
                </a:solidFill>
                <a:latin typeface="Calibri" pitchFamily="34" charset="0"/>
                <a:ea typeface="Gulim" pitchFamily="34" charset="-127"/>
                <a:cs typeface="Arial" pitchFamily="34" charset="0"/>
              </a:rPr>
              <a:t>$ 0.75</a:t>
            </a:r>
            <a:endParaRPr lang="en-US" sz="2800">
              <a:solidFill>
                <a:schemeClr val="bg1"/>
              </a:solidFill>
              <a:latin typeface="Calibri" pitchFamily="34" charset="0"/>
              <a:ea typeface="Gulim" pitchFamily="34" charset="-127"/>
              <a:cs typeface="Arial" pitchFamily="34" charset="0"/>
            </a:endParaRPr>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t="67363"/>
          <a:stretch>
            <a:fillRect/>
          </a:stretch>
        </p:blipFill>
        <p:spPr bwMode="auto">
          <a:xfrm>
            <a:off x="1555750" y="1516063"/>
            <a:ext cx="3846513"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1371600"/>
            <a:ext cx="175577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1412875"/>
            <a:ext cx="2014537"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1"/>
          <p:cNvSpPr txBox="1">
            <a:spLocks noChangeArrowheads="1"/>
          </p:cNvSpPr>
          <p:nvPr/>
        </p:nvSpPr>
        <p:spPr bwMode="auto">
          <a:xfrm>
            <a:off x="5343525" y="2971800"/>
            <a:ext cx="2657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a:latin typeface="Calibri" pitchFamily="34" charset="0"/>
                <a:ea typeface="Gulim" pitchFamily="34" charset="-127"/>
                <a:cs typeface="Arial" pitchFamily="34" charset="0"/>
              </a:rPr>
              <a:t>Total $ 0.00</a:t>
            </a:r>
          </a:p>
        </p:txBody>
      </p:sp>
      <p:sp>
        <p:nvSpPr>
          <p:cNvPr id="47112" name="TextBox 6"/>
          <p:cNvSpPr txBox="1">
            <a:spLocks noChangeArrowheads="1"/>
          </p:cNvSpPr>
          <p:nvPr/>
        </p:nvSpPr>
        <p:spPr bwMode="auto">
          <a:xfrm flipH="1">
            <a:off x="533400" y="5294313"/>
            <a:ext cx="792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dirty="0"/>
              <a:t>Parametric analysis to test linear relationship  between pump number and brain activation</a:t>
            </a:r>
          </a:p>
        </p:txBody>
      </p:sp>
      <p:pic>
        <p:nvPicPr>
          <p:cNvPr id="47113" name="Picture 2"/>
          <p:cNvPicPr>
            <a:picLocks noChangeAspect="1" noChangeArrowheads="1"/>
          </p:cNvPicPr>
          <p:nvPr/>
        </p:nvPicPr>
        <p:blipFill>
          <a:blip r:embed="rId5">
            <a:extLst>
              <a:ext uri="{28A0092B-C50C-407E-A947-70E740481C1C}">
                <a14:useLocalDpi xmlns:a14="http://schemas.microsoft.com/office/drawing/2010/main" val="0"/>
              </a:ext>
            </a:extLst>
          </a:blip>
          <a:srcRect t="30370" b="34816"/>
          <a:stretch>
            <a:fillRect/>
          </a:stretch>
        </p:blipFill>
        <p:spPr bwMode="auto">
          <a:xfrm>
            <a:off x="2362200" y="3540125"/>
            <a:ext cx="3846513"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19400" y="3322638"/>
            <a:ext cx="3082925" cy="268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9829800" cy="1752600"/>
          </a:xfrm>
        </p:spPr>
        <p:txBody>
          <a:bodyPr>
            <a:normAutofit fontScale="90000"/>
          </a:bodyPr>
          <a:lstStyle/>
          <a:p>
            <a:pPr>
              <a:lnSpc>
                <a:spcPts val="3400"/>
              </a:lnSpc>
              <a:defRPr/>
            </a:pPr>
            <a:r>
              <a:rPr lang="en-US" sz="3600" b="1" i="1" dirty="0" smtClean="0">
                <a:solidFill>
                  <a:srgbClr val="34349E"/>
                </a:solidFill>
                <a:latin typeface="Calibri" pitchFamily="34" charset="0"/>
              </a:rPr>
              <a:t>Modulation of Risk-Taking </a:t>
            </a:r>
            <a:br>
              <a:rPr lang="en-US" sz="3600" b="1" i="1" dirty="0" smtClean="0">
                <a:solidFill>
                  <a:srgbClr val="34349E"/>
                </a:solidFill>
                <a:latin typeface="Calibri" pitchFamily="34" charset="0"/>
              </a:rPr>
            </a:br>
            <a:r>
              <a:rPr lang="en-US" sz="3600" b="1" i="1" dirty="0" smtClean="0">
                <a:solidFill>
                  <a:srgbClr val="34349E"/>
                </a:solidFill>
                <a:latin typeface="Calibri" pitchFamily="34" charset="0"/>
              </a:rPr>
              <a:t>Frontal and </a:t>
            </a:r>
            <a:r>
              <a:rPr lang="en-US" sz="3600" b="1" i="1" dirty="0">
                <a:solidFill>
                  <a:srgbClr val="34349E"/>
                </a:solidFill>
                <a:latin typeface="Calibri" pitchFamily="34" charset="0"/>
              </a:rPr>
              <a:t>Striatal </a:t>
            </a:r>
            <a:r>
              <a:rPr lang="en-US" sz="3600" b="1" i="1" dirty="0" smtClean="0">
                <a:solidFill>
                  <a:srgbClr val="34349E"/>
                </a:solidFill>
                <a:latin typeface="Calibri" pitchFamily="34" charset="0"/>
              </a:rPr>
              <a:t>Interaction  </a:t>
            </a:r>
            <a:r>
              <a:rPr lang="en-US" sz="3600" dirty="0">
                <a:solidFill>
                  <a:srgbClr val="0000FF"/>
                </a:solidFill>
              </a:rPr>
              <a:t/>
            </a:r>
            <a:br>
              <a:rPr lang="en-US" sz="3600" dirty="0">
                <a:solidFill>
                  <a:srgbClr val="0000FF"/>
                </a:solidFill>
              </a:rPr>
            </a:br>
            <a:r>
              <a:rPr lang="en-US" sz="4000" dirty="0">
                <a:solidFill>
                  <a:srgbClr val="0066FF"/>
                </a:solidFill>
              </a:rPr>
              <a:t/>
            </a:r>
            <a:br>
              <a:rPr lang="en-US" sz="4000" dirty="0">
                <a:solidFill>
                  <a:srgbClr val="0066FF"/>
                </a:solidFill>
              </a:rPr>
            </a:br>
            <a:r>
              <a:rPr lang="en-US" sz="4000" i="1" dirty="0">
                <a:solidFill>
                  <a:srgbClr val="0066FF"/>
                </a:solidFill>
              </a:rPr>
              <a:t/>
            </a:r>
            <a:br>
              <a:rPr lang="en-US" sz="4000" i="1" dirty="0">
                <a:solidFill>
                  <a:srgbClr val="0066FF"/>
                </a:solidFill>
              </a:rPr>
            </a:br>
            <a:r>
              <a:rPr lang="en-US" sz="2800" b="1" i="1" dirty="0">
                <a:solidFill>
                  <a:schemeClr val="tx1">
                    <a:lumMod val="50000"/>
                    <a:lumOff val="50000"/>
                  </a:schemeClr>
                </a:solidFill>
              </a:rPr>
              <a:t/>
            </a:r>
            <a:br>
              <a:rPr lang="en-US" sz="2800" b="1" i="1" dirty="0">
                <a:solidFill>
                  <a:schemeClr val="tx1">
                    <a:lumMod val="50000"/>
                    <a:lumOff val="50000"/>
                  </a:schemeClr>
                </a:solidFill>
              </a:rPr>
            </a:br>
            <a:endParaRPr lang="en-US" dirty="0"/>
          </a:p>
        </p:txBody>
      </p:sp>
      <p:pic>
        <p:nvPicPr>
          <p:cNvPr id="48131" name="Picture 5"/>
          <p:cNvPicPr>
            <a:picLocks noChangeAspect="1" noChangeArrowheads="1"/>
          </p:cNvPicPr>
          <p:nvPr/>
        </p:nvPicPr>
        <p:blipFill>
          <a:blip r:embed="rId3">
            <a:extLst>
              <a:ext uri="{28A0092B-C50C-407E-A947-70E740481C1C}">
                <a14:useLocalDpi xmlns:a14="http://schemas.microsoft.com/office/drawing/2010/main" val="0"/>
              </a:ext>
            </a:extLst>
          </a:blip>
          <a:srcRect l="42412" t="12173" r="12169" b="51955"/>
          <a:stretch>
            <a:fillRect/>
          </a:stretch>
        </p:blipFill>
        <p:spPr bwMode="auto">
          <a:xfrm>
            <a:off x="4949825" y="1174160"/>
            <a:ext cx="3508375" cy="2369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6"/>
          <p:cNvPicPr>
            <a:picLocks noChangeAspect="1" noChangeArrowheads="1"/>
          </p:cNvPicPr>
          <p:nvPr/>
        </p:nvPicPr>
        <p:blipFill>
          <a:blip r:embed="rId4">
            <a:extLst>
              <a:ext uri="{28A0092B-C50C-407E-A947-70E740481C1C}">
                <a14:useLocalDpi xmlns:a14="http://schemas.microsoft.com/office/drawing/2010/main" val="0"/>
              </a:ext>
            </a:extLst>
          </a:blip>
          <a:srcRect l="10368" t="55273" r="62500" b="12189"/>
          <a:stretch>
            <a:fillRect/>
          </a:stretch>
        </p:blipFill>
        <p:spPr bwMode="auto">
          <a:xfrm>
            <a:off x="1819977" y="3967162"/>
            <a:ext cx="1905886"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7"/>
          <p:cNvPicPr>
            <a:picLocks noChangeAspect="1" noChangeArrowheads="1"/>
          </p:cNvPicPr>
          <p:nvPr/>
        </p:nvPicPr>
        <p:blipFill>
          <a:blip r:embed="rId5">
            <a:extLst>
              <a:ext uri="{28A0092B-C50C-407E-A947-70E740481C1C}">
                <a14:useLocalDpi xmlns:a14="http://schemas.microsoft.com/office/drawing/2010/main" val="0"/>
              </a:ext>
            </a:extLst>
          </a:blip>
          <a:srcRect l="39465" t="3587"/>
          <a:stretch>
            <a:fillRect/>
          </a:stretch>
        </p:blipFill>
        <p:spPr bwMode="auto">
          <a:xfrm>
            <a:off x="4572000" y="3749257"/>
            <a:ext cx="3727740" cy="257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8"/>
          <p:cNvPicPr>
            <a:picLocks noChangeAspect="1" noChangeArrowheads="1"/>
          </p:cNvPicPr>
          <p:nvPr/>
        </p:nvPicPr>
        <p:blipFill>
          <a:blip r:embed="rId6">
            <a:extLst>
              <a:ext uri="{28A0092B-C50C-407E-A947-70E740481C1C}">
                <a14:useLocalDpi xmlns:a14="http://schemas.microsoft.com/office/drawing/2010/main" val="0"/>
              </a:ext>
            </a:extLst>
          </a:blip>
          <a:srcRect r="67010" b="29185"/>
          <a:stretch>
            <a:fillRect/>
          </a:stretch>
        </p:blipFill>
        <p:spPr bwMode="auto">
          <a:xfrm>
            <a:off x="1905000" y="1752600"/>
            <a:ext cx="1930400" cy="160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5" name="Picture 2"/>
          <p:cNvPicPr>
            <a:picLocks noChangeAspect="1" noChangeArrowheads="1"/>
          </p:cNvPicPr>
          <p:nvPr/>
        </p:nvPicPr>
        <p:blipFill>
          <a:blip r:embed="rId7">
            <a:extLst>
              <a:ext uri="{28A0092B-C50C-407E-A947-70E740481C1C}">
                <a14:useLocalDpi xmlns:a14="http://schemas.microsoft.com/office/drawing/2010/main" val="0"/>
              </a:ext>
            </a:extLst>
          </a:blip>
          <a:srcRect l="26350" t="85854" b="7401"/>
          <a:stretch>
            <a:fillRect/>
          </a:stretch>
        </p:blipFill>
        <p:spPr bwMode="auto">
          <a:xfrm>
            <a:off x="1658938" y="5786438"/>
            <a:ext cx="230505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6" name="TextBox 2"/>
          <p:cNvSpPr txBox="1">
            <a:spLocks noChangeArrowheads="1"/>
          </p:cNvSpPr>
          <p:nvPr/>
        </p:nvSpPr>
        <p:spPr bwMode="auto">
          <a:xfrm>
            <a:off x="1160735" y="998538"/>
            <a:ext cx="34236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sz="300" b="1" dirty="0">
              <a:ea typeface="Gulim" pitchFamily="34" charset="-127"/>
              <a:cs typeface="Arial" pitchFamily="34" charset="0"/>
            </a:endParaRPr>
          </a:p>
          <a:p>
            <a:pPr algn="ctr" eaLnBrk="1" hangingPunct="1"/>
            <a:r>
              <a:rPr lang="en-US" sz="2400" b="1" dirty="0">
                <a:latin typeface="Calibri" pitchFamily="34" charset="0"/>
                <a:ea typeface="Gulim" pitchFamily="34" charset="-127"/>
                <a:cs typeface="Arial" pitchFamily="34" charset="0"/>
              </a:rPr>
              <a:t>Modulation of activation </a:t>
            </a:r>
          </a:p>
          <a:p>
            <a:pPr algn="ctr" eaLnBrk="1" hangingPunct="1"/>
            <a:endParaRPr lang="en-US" sz="100" b="1" dirty="0">
              <a:ea typeface="Gulim" pitchFamily="34" charset="-127"/>
              <a:cs typeface="Arial" pitchFamily="34" charset="0"/>
            </a:endParaRPr>
          </a:p>
          <a:p>
            <a:pPr algn="ctr" eaLnBrk="1" hangingPunct="1"/>
            <a:r>
              <a:rPr lang="en-US" sz="2000" b="1" i="1" dirty="0">
                <a:latin typeface="Calibri" pitchFamily="34" charset="0"/>
                <a:ea typeface="Gulim" pitchFamily="34" charset="-127"/>
                <a:cs typeface="Arial" pitchFamily="34" charset="0"/>
              </a:rPr>
              <a:t>When taking risk</a:t>
            </a:r>
          </a:p>
        </p:txBody>
      </p:sp>
      <p:sp>
        <p:nvSpPr>
          <p:cNvPr id="48137" name="Rectangle 12"/>
          <p:cNvSpPr>
            <a:spLocks noChangeArrowheads="1"/>
          </p:cNvSpPr>
          <p:nvPr/>
        </p:nvSpPr>
        <p:spPr bwMode="auto">
          <a:xfrm>
            <a:off x="1392238" y="3576638"/>
            <a:ext cx="3159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8600" indent="-228600" algn="ctr"/>
            <a:r>
              <a:rPr lang="en-US" sz="2000" b="1" i="1" dirty="0">
                <a:latin typeface="Calibri" pitchFamily="34" charset="0"/>
                <a:ea typeface="Gulim" pitchFamily="34" charset="-127"/>
                <a:cs typeface="Arial" pitchFamily="34" charset="0"/>
              </a:rPr>
              <a:t>When Cashing Out</a:t>
            </a:r>
          </a:p>
        </p:txBody>
      </p:sp>
      <p:sp>
        <p:nvSpPr>
          <p:cNvPr id="48138" name="TextBox 4"/>
          <p:cNvSpPr txBox="1">
            <a:spLocks noChangeArrowheads="1"/>
          </p:cNvSpPr>
          <p:nvPr/>
        </p:nvSpPr>
        <p:spPr bwMode="auto">
          <a:xfrm>
            <a:off x="1884363" y="4056063"/>
            <a:ext cx="2682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a:t>R</a:t>
            </a:r>
          </a:p>
        </p:txBody>
      </p:sp>
      <p:sp>
        <p:nvSpPr>
          <p:cNvPr id="48139" name="TextBox 10"/>
          <p:cNvSpPr txBox="1">
            <a:spLocks noChangeArrowheads="1"/>
          </p:cNvSpPr>
          <p:nvPr/>
        </p:nvSpPr>
        <p:spPr bwMode="auto">
          <a:xfrm>
            <a:off x="4605129" y="6168888"/>
            <a:ext cx="4113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i="1" dirty="0">
                <a:latin typeface="Calibri" pitchFamily="34" charset="0"/>
                <a:ea typeface="Gulim" pitchFamily="34" charset="-127"/>
                <a:cs typeface="Arial" pitchFamily="34" charset="0"/>
              </a:rPr>
              <a:t>M Kohno et al., Cerebral Cortex,  2013</a:t>
            </a:r>
          </a:p>
        </p:txBody>
      </p:sp>
      <p:sp>
        <p:nvSpPr>
          <p:cNvPr id="3" name="TextBox 2"/>
          <p:cNvSpPr txBox="1"/>
          <p:nvPr/>
        </p:nvSpPr>
        <p:spPr>
          <a:xfrm>
            <a:off x="7239000" y="1219200"/>
            <a:ext cx="1011815" cy="369332"/>
          </a:xfrm>
          <a:prstGeom prst="rect">
            <a:avLst/>
          </a:prstGeom>
          <a:solidFill>
            <a:schemeClr val="bg1"/>
          </a:solidFill>
        </p:spPr>
        <p:txBody>
          <a:bodyPr wrap="none" rtlCol="0">
            <a:spAutoFit/>
          </a:bodyPr>
          <a:lstStyle/>
          <a:p>
            <a:r>
              <a:rPr lang="en-US" b="1" dirty="0">
                <a:latin typeface="Calibri" pitchFamily="34" charset="0"/>
              </a:rPr>
              <a:t>r</a:t>
            </a:r>
            <a:r>
              <a:rPr lang="en-US" b="1" dirty="0" smtClean="0">
                <a:latin typeface="Calibri" pitchFamily="34" charset="0"/>
              </a:rPr>
              <a:t> = 0.770</a:t>
            </a:r>
            <a:endParaRPr lang="en-US" b="1" dirty="0">
              <a:latin typeface="Calibri" pitchFamily="34" charset="0"/>
            </a:endParaRPr>
          </a:p>
        </p:txBody>
      </p:sp>
      <p:sp>
        <p:nvSpPr>
          <p:cNvPr id="13" name="TextBox 12"/>
          <p:cNvSpPr txBox="1"/>
          <p:nvPr/>
        </p:nvSpPr>
        <p:spPr>
          <a:xfrm>
            <a:off x="5562600" y="3745468"/>
            <a:ext cx="1016625" cy="369332"/>
          </a:xfrm>
          <a:prstGeom prst="rect">
            <a:avLst/>
          </a:prstGeom>
          <a:solidFill>
            <a:schemeClr val="bg1"/>
          </a:solidFill>
        </p:spPr>
        <p:txBody>
          <a:bodyPr wrap="none" rtlCol="0">
            <a:spAutoFit/>
          </a:bodyPr>
          <a:lstStyle/>
          <a:p>
            <a:r>
              <a:rPr lang="en-US" b="1" dirty="0">
                <a:latin typeface="Calibri" pitchFamily="34" charset="0"/>
              </a:rPr>
              <a:t>r</a:t>
            </a:r>
            <a:r>
              <a:rPr lang="en-US" b="1" dirty="0" smtClean="0">
                <a:latin typeface="Calibri" pitchFamily="34" charset="0"/>
              </a:rPr>
              <a:t> = 0.752</a:t>
            </a:r>
            <a:endParaRPr lang="en-US" b="1" dirty="0">
              <a:latin typeface="Calibri" pitchFamily="34" charset="0"/>
            </a:endParaRPr>
          </a:p>
        </p:txBody>
      </p:sp>
      <p:sp>
        <p:nvSpPr>
          <p:cNvPr id="5" name="Rectangle 4"/>
          <p:cNvSpPr/>
          <p:nvPr/>
        </p:nvSpPr>
        <p:spPr>
          <a:xfrm>
            <a:off x="6248400" y="3336097"/>
            <a:ext cx="1572707" cy="3016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172200" y="5943600"/>
            <a:ext cx="1572707" cy="3016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257799" y="3223663"/>
            <a:ext cx="3739485" cy="369332"/>
          </a:xfrm>
          <a:prstGeom prst="rect">
            <a:avLst/>
          </a:prstGeom>
          <a:noFill/>
        </p:spPr>
        <p:txBody>
          <a:bodyPr wrap="none" rtlCol="0">
            <a:spAutoFit/>
          </a:bodyPr>
          <a:lstStyle/>
          <a:p>
            <a:r>
              <a:rPr lang="en-US" b="1" dirty="0" smtClean="0">
                <a:latin typeface="Calibri" pitchFamily="34" charset="0"/>
              </a:rPr>
              <a:t>Striatal D2-type receptor availability</a:t>
            </a:r>
            <a:endParaRPr lang="en-US" b="1" dirty="0">
              <a:latin typeface="Calibri" pitchFamily="34" charset="0"/>
            </a:endParaRPr>
          </a:p>
        </p:txBody>
      </p:sp>
      <p:sp>
        <p:nvSpPr>
          <p:cNvPr id="17" name="TextBox 16"/>
          <p:cNvSpPr txBox="1"/>
          <p:nvPr/>
        </p:nvSpPr>
        <p:spPr>
          <a:xfrm>
            <a:off x="5105400" y="5867400"/>
            <a:ext cx="3739485" cy="369332"/>
          </a:xfrm>
          <a:prstGeom prst="rect">
            <a:avLst/>
          </a:prstGeom>
          <a:noFill/>
        </p:spPr>
        <p:txBody>
          <a:bodyPr wrap="none" rtlCol="0">
            <a:spAutoFit/>
          </a:bodyPr>
          <a:lstStyle/>
          <a:p>
            <a:r>
              <a:rPr lang="en-US" b="1" dirty="0" smtClean="0">
                <a:latin typeface="Calibri" pitchFamily="34" charset="0"/>
              </a:rPr>
              <a:t>Striatal D2-type receptor availability</a:t>
            </a:r>
            <a:endParaRPr lang="en-US" b="1" dirty="0">
              <a:latin typeface="Calibri"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09600" y="457200"/>
            <a:ext cx="8229600" cy="1143000"/>
          </a:xfrm>
        </p:spPr>
        <p:txBody>
          <a:bodyPr/>
          <a:lstStyle/>
          <a:p>
            <a:pPr>
              <a:lnSpc>
                <a:spcPts val="4200"/>
              </a:lnSpc>
            </a:pPr>
            <a:r>
              <a:rPr lang="en-US" sz="3200" b="1" i="1" dirty="0" smtClean="0">
                <a:solidFill>
                  <a:srgbClr val="34349E"/>
                </a:solidFill>
                <a:latin typeface="Calibri" pitchFamily="34" charset="0"/>
                <a:ea typeface="ＭＳ Ｐゴシック" pitchFamily="34" charset="-128"/>
              </a:rPr>
              <a:t>METH Users Have Abnormal Response to</a:t>
            </a:r>
            <a:br>
              <a:rPr lang="en-US" sz="3200" b="1" i="1" dirty="0" smtClean="0">
                <a:solidFill>
                  <a:srgbClr val="34349E"/>
                </a:solidFill>
                <a:latin typeface="Calibri" pitchFamily="34" charset="0"/>
                <a:ea typeface="ＭＳ Ｐゴシック" pitchFamily="34" charset="-128"/>
              </a:rPr>
            </a:br>
            <a:r>
              <a:rPr lang="en-US" sz="3200" b="1" i="1" dirty="0" smtClean="0">
                <a:solidFill>
                  <a:srgbClr val="34349E"/>
                </a:solidFill>
                <a:latin typeface="Calibri" pitchFamily="34" charset="0"/>
                <a:ea typeface="ＭＳ Ｐゴシック" pitchFamily="34" charset="-128"/>
              </a:rPr>
              <a:t>Risk During Decision-Making</a:t>
            </a:r>
          </a:p>
        </p:txBody>
      </p:sp>
      <p:pic>
        <p:nvPicPr>
          <p:cNvPr id="50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189163"/>
            <a:ext cx="5410200"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86000" y="4572000"/>
            <a:ext cx="5105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524000" y="4648200"/>
            <a:ext cx="2971800" cy="1169988"/>
          </a:xfrm>
          <a:prstGeom prst="rect">
            <a:avLst/>
          </a:prstGeom>
        </p:spPr>
        <p:txBody>
          <a:bodyPr>
            <a:spAutoFit/>
          </a:bodyPr>
          <a:lstStyle/>
          <a:p>
            <a:pPr algn="ctr">
              <a:lnSpc>
                <a:spcPts val="2800"/>
              </a:lnSpc>
              <a:defRPr/>
            </a:pPr>
            <a:r>
              <a:rPr lang="en-US" sz="2400" dirty="0">
                <a:latin typeface="Calibri"/>
              </a:rPr>
              <a:t>Activity is modulated</a:t>
            </a:r>
            <a:br>
              <a:rPr lang="en-US" sz="2400" dirty="0">
                <a:latin typeface="Calibri"/>
              </a:rPr>
            </a:br>
            <a:r>
              <a:rPr lang="en-US" sz="2400" dirty="0">
                <a:latin typeface="Calibri"/>
              </a:rPr>
              <a:t>by risk only in</a:t>
            </a:r>
            <a:br>
              <a:rPr lang="en-US" sz="2400" dirty="0">
                <a:latin typeface="Calibri"/>
              </a:rPr>
            </a:br>
            <a:r>
              <a:rPr lang="en-US" sz="2400" dirty="0">
                <a:latin typeface="Calibri"/>
              </a:rPr>
              <a:t>healthy subjects</a:t>
            </a:r>
            <a:r>
              <a:rPr lang="en-US" sz="2400" dirty="0">
                <a:solidFill>
                  <a:schemeClr val="tx1">
                    <a:lumMod val="65000"/>
                    <a:lumOff val="35000"/>
                  </a:schemeClr>
                </a:solidFill>
                <a:latin typeface="Calibri"/>
              </a:rPr>
              <a:t>.</a:t>
            </a:r>
            <a:endParaRPr lang="en-US" dirty="0">
              <a:solidFill>
                <a:schemeClr val="tx1">
                  <a:lumMod val="65000"/>
                  <a:lumOff val="35000"/>
                </a:schemeClr>
              </a:solidFill>
            </a:endParaRPr>
          </a:p>
        </p:txBody>
      </p:sp>
      <p:sp>
        <p:nvSpPr>
          <p:cNvPr id="9" name="Rectangle 8"/>
          <p:cNvSpPr/>
          <p:nvPr/>
        </p:nvSpPr>
        <p:spPr>
          <a:xfrm>
            <a:off x="4419600" y="4648200"/>
            <a:ext cx="3810000" cy="1169988"/>
          </a:xfrm>
          <a:prstGeom prst="rect">
            <a:avLst/>
          </a:prstGeom>
        </p:spPr>
        <p:txBody>
          <a:bodyPr>
            <a:spAutoFit/>
          </a:bodyPr>
          <a:lstStyle/>
          <a:p>
            <a:pPr algn="ctr">
              <a:lnSpc>
                <a:spcPts val="2800"/>
              </a:lnSpc>
              <a:defRPr/>
            </a:pPr>
            <a:r>
              <a:rPr lang="en-US" sz="2400" dirty="0">
                <a:latin typeface="Calibri"/>
              </a:rPr>
              <a:t>More modulation by risk in METH users than</a:t>
            </a:r>
            <a:br>
              <a:rPr lang="en-US" sz="2400" dirty="0">
                <a:latin typeface="Calibri"/>
              </a:rPr>
            </a:br>
            <a:r>
              <a:rPr lang="en-US" sz="2400" dirty="0">
                <a:latin typeface="Calibri"/>
              </a:rPr>
              <a:t> healthy subjects</a:t>
            </a:r>
            <a:r>
              <a:rPr lang="en-US" sz="2400" dirty="0">
                <a:solidFill>
                  <a:schemeClr val="tx1">
                    <a:lumMod val="65000"/>
                    <a:lumOff val="35000"/>
                  </a:schemeClr>
                </a:solidFill>
                <a:latin typeface="Calibri"/>
              </a:rPr>
              <a:t>.</a:t>
            </a:r>
            <a:endParaRPr lang="en-US" dirty="0">
              <a:solidFill>
                <a:schemeClr val="tx1">
                  <a:lumMod val="65000"/>
                  <a:lumOff val="35000"/>
                </a:schemeClr>
              </a:solidFill>
            </a:endParaRPr>
          </a:p>
        </p:txBody>
      </p:sp>
      <p:sp>
        <p:nvSpPr>
          <p:cNvPr id="11" name="Rectangle 10"/>
          <p:cNvSpPr/>
          <p:nvPr/>
        </p:nvSpPr>
        <p:spPr>
          <a:xfrm>
            <a:off x="4953000" y="2209800"/>
            <a:ext cx="2286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267200" y="2133600"/>
            <a:ext cx="3962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lumMod val="65000"/>
                    <a:lumOff val="35000"/>
                  </a:schemeClr>
                </a:solidFill>
                <a:latin typeface="Calibri" pitchFamily="34" charset="0"/>
              </a:rPr>
              <a:t>N. Accumbens</a:t>
            </a:r>
            <a:br>
              <a:rPr lang="en-US" sz="2800" b="1" dirty="0">
                <a:solidFill>
                  <a:schemeClr val="tx1">
                    <a:lumMod val="65000"/>
                    <a:lumOff val="35000"/>
                  </a:schemeClr>
                </a:solidFill>
                <a:latin typeface="Calibri" pitchFamily="34" charset="0"/>
              </a:rPr>
            </a:br>
            <a:r>
              <a:rPr lang="en-US" sz="2800" b="1" dirty="0">
                <a:solidFill>
                  <a:schemeClr val="tx1">
                    <a:lumMod val="65000"/>
                    <a:lumOff val="35000"/>
                  </a:schemeClr>
                </a:solidFill>
                <a:latin typeface="Calibri" pitchFamily="34" charset="0"/>
              </a:rPr>
              <a:t>Ventral Striatum</a:t>
            </a:r>
          </a:p>
        </p:txBody>
      </p:sp>
      <p:sp>
        <p:nvSpPr>
          <p:cNvPr id="50186" name="TextBox 12"/>
          <p:cNvSpPr txBox="1">
            <a:spLocks noChangeArrowheads="1"/>
          </p:cNvSpPr>
          <p:nvPr/>
        </p:nvSpPr>
        <p:spPr bwMode="auto">
          <a:xfrm>
            <a:off x="4276725" y="5975350"/>
            <a:ext cx="4175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i="1">
                <a:latin typeface="Calibri" pitchFamily="34" charset="0"/>
                <a:ea typeface="Gulim" pitchFamily="34" charset="-127"/>
                <a:cs typeface="Arial" pitchFamily="34" charset="0"/>
              </a:rPr>
              <a:t>M Kohno et al., JAMA Psychiatry 2014</a:t>
            </a:r>
          </a:p>
        </p:txBody>
      </p:sp>
      <p:sp>
        <p:nvSpPr>
          <p:cNvPr id="13" name="Title 1"/>
          <p:cNvSpPr txBox="1">
            <a:spLocks/>
          </p:cNvSpPr>
          <p:nvPr/>
        </p:nvSpPr>
        <p:spPr bwMode="auto">
          <a:xfrm>
            <a:off x="-5410200" y="838200"/>
            <a:ext cx="8229600" cy="1143000"/>
          </a:xfrm>
          <a:prstGeom prst="rect">
            <a:avLst/>
          </a:prstGeom>
          <a:noFill/>
          <a:ln w="9525">
            <a:noFill/>
            <a:miter lim="800000"/>
            <a:headEnd/>
            <a:tailEnd/>
          </a:ln>
        </p:spPr>
        <p:txBody>
          <a:bodyPr anchor="ctr"/>
          <a:lstStyle/>
          <a:p>
            <a:pPr algn="ctr">
              <a:defRPr/>
            </a:pPr>
            <a:endParaRPr lang="en-US" sz="3600" b="1" kern="0" dirty="0">
              <a:solidFill>
                <a:srgbClr val="0046AC"/>
              </a:solidFill>
              <a:latin typeface="+mj-lt"/>
              <a:ea typeface="MS PGothic" pitchFamily="34" charset="-128"/>
              <a:cs typeface="+mj-cs"/>
            </a:endParaRPr>
          </a:p>
        </p:txBody>
      </p:sp>
      <p:sp>
        <p:nvSpPr>
          <p:cNvPr id="5" name="Rectangle 4"/>
          <p:cNvSpPr/>
          <p:nvPr/>
        </p:nvSpPr>
        <p:spPr>
          <a:xfrm>
            <a:off x="1447800" y="2130287"/>
            <a:ext cx="3048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lumMod val="65000"/>
                    <a:lumOff val="35000"/>
                  </a:schemeClr>
                </a:solidFill>
                <a:latin typeface="Calibri" pitchFamily="34" charset="0"/>
              </a:rPr>
              <a:t>Prefrontal cortex</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1143000"/>
          </a:xfrm>
        </p:spPr>
        <p:txBody>
          <a:bodyPr/>
          <a:lstStyle/>
          <a:p>
            <a:r>
              <a:rPr lang="en-US" sz="3200" b="1" i="1" dirty="0" smtClean="0">
                <a:solidFill>
                  <a:srgbClr val="34349E"/>
                </a:solidFill>
                <a:latin typeface="Calibri" pitchFamily="34" charset="0"/>
                <a:ea typeface="ＭＳ Ｐゴシック" pitchFamily="34" charset="-128"/>
              </a:rPr>
              <a:t>What Have We Learned?</a:t>
            </a:r>
            <a:r>
              <a:rPr lang="en-US" sz="2800" dirty="0" smtClean="0">
                <a:solidFill>
                  <a:srgbClr val="0000FF"/>
                </a:solidFill>
                <a:ea typeface="ＭＳ Ｐゴシック" pitchFamily="34" charset="-128"/>
              </a:rPr>
              <a:t/>
            </a:r>
            <a:br>
              <a:rPr lang="en-US" sz="2800" dirty="0" smtClean="0">
                <a:solidFill>
                  <a:srgbClr val="0000FF"/>
                </a:solidFill>
                <a:ea typeface="ＭＳ Ｐゴシック" pitchFamily="34" charset="-128"/>
              </a:rPr>
            </a:br>
            <a:r>
              <a:rPr lang="en-US" sz="2800" b="1" i="1" dirty="0" smtClean="0">
                <a:solidFill>
                  <a:srgbClr val="6161CB"/>
                </a:solidFill>
                <a:latin typeface="Calibri" pitchFamily="34" charset="0"/>
              </a:rPr>
              <a:t>Gray Matter Volume in Addiction</a:t>
            </a:r>
            <a:endParaRPr lang="en-US" sz="2800" b="1" i="1" dirty="0">
              <a:solidFill>
                <a:srgbClr val="6161CB"/>
              </a:solidFill>
              <a:latin typeface="Calibri" pitchFamily="34" charset="0"/>
            </a:endParaRPr>
          </a:p>
        </p:txBody>
      </p:sp>
      <p:sp>
        <p:nvSpPr>
          <p:cNvPr id="3" name="Content Placeholder 2"/>
          <p:cNvSpPr>
            <a:spLocks noGrp="1"/>
          </p:cNvSpPr>
          <p:nvPr>
            <p:ph idx="1"/>
          </p:nvPr>
        </p:nvSpPr>
        <p:spPr>
          <a:xfrm>
            <a:off x="1905000" y="4355187"/>
            <a:ext cx="6172200" cy="1817013"/>
          </a:xfrm>
        </p:spPr>
        <p:txBody>
          <a:bodyPr/>
          <a:lstStyle/>
          <a:p>
            <a:pPr marL="228600" indent="-228600">
              <a:lnSpc>
                <a:spcPts val="2000"/>
              </a:lnSpc>
              <a:spcBef>
                <a:spcPts val="1200"/>
              </a:spcBef>
            </a:pPr>
            <a:r>
              <a:rPr lang="en-US" sz="2200" dirty="0" smtClean="0">
                <a:latin typeface="Calibri" pitchFamily="34" charset="0"/>
              </a:rPr>
              <a:t>smaller volume/thickness in many brain regions</a:t>
            </a:r>
          </a:p>
          <a:p>
            <a:pPr marL="228600" indent="-228600">
              <a:lnSpc>
                <a:spcPts val="2000"/>
              </a:lnSpc>
            </a:pPr>
            <a:r>
              <a:rPr lang="en-US" sz="2200" dirty="0" smtClean="0">
                <a:latin typeface="Calibri" pitchFamily="34" charset="0"/>
              </a:rPr>
              <a:t>greatest </a:t>
            </a:r>
            <a:r>
              <a:rPr lang="en-US" sz="2200" dirty="0">
                <a:latin typeface="Calibri" pitchFamily="34" charset="0"/>
              </a:rPr>
              <a:t>effects </a:t>
            </a:r>
            <a:r>
              <a:rPr lang="en-US" sz="2200" dirty="0" smtClean="0">
                <a:latin typeface="Calibri" pitchFamily="34" charset="0"/>
              </a:rPr>
              <a:t>linked to alcohol</a:t>
            </a:r>
          </a:p>
          <a:p>
            <a:pPr marL="228600" indent="-228600">
              <a:lnSpc>
                <a:spcPts val="2000"/>
              </a:lnSpc>
            </a:pPr>
            <a:r>
              <a:rPr lang="en-US" sz="2200" dirty="0" smtClean="0">
                <a:latin typeface="Calibri" pitchFamily="34" charset="0"/>
              </a:rPr>
              <a:t>some general effects:</a:t>
            </a:r>
          </a:p>
          <a:p>
            <a:pPr marL="395288" indent="-57150">
              <a:lnSpc>
                <a:spcPts val="1800"/>
              </a:lnSpc>
              <a:buFont typeface="Wingdings" pitchFamily="2" charset="2"/>
              <a:buChar char="§"/>
              <a:tabLst>
                <a:tab pos="2800350" algn="l"/>
              </a:tabLst>
            </a:pPr>
            <a:r>
              <a:rPr lang="en-US" sz="2200" dirty="0" smtClean="0">
                <a:latin typeface="Calibri" pitchFamily="34" charset="0"/>
              </a:rPr>
              <a:t> i</a:t>
            </a:r>
            <a:r>
              <a:rPr lang="en-US" sz="2100" dirty="0" smtClean="0">
                <a:latin typeface="Calibri" pitchFamily="34" charset="0"/>
              </a:rPr>
              <a:t>nsula</a:t>
            </a:r>
          </a:p>
          <a:p>
            <a:pPr marL="395288" indent="-57150">
              <a:lnSpc>
                <a:spcPts val="1800"/>
              </a:lnSpc>
              <a:buFont typeface="Wingdings" pitchFamily="2" charset="2"/>
              <a:buChar char="§"/>
              <a:tabLst>
                <a:tab pos="2800350" algn="l"/>
              </a:tabLst>
            </a:pPr>
            <a:r>
              <a:rPr lang="en-US" sz="2100" dirty="0" smtClean="0">
                <a:latin typeface="Calibri" pitchFamily="34" charset="0"/>
              </a:rPr>
              <a:t> medial orbitofrontal cortex</a:t>
            </a:r>
            <a:endParaRPr lang="en-US" sz="2400" dirty="0"/>
          </a:p>
          <a:p>
            <a:pPr marL="0" indent="0" algn="ctr">
              <a:lnSpc>
                <a:spcPts val="2400"/>
              </a:lnSpc>
              <a:buNone/>
            </a:pPr>
            <a:endParaRPr lang="en-US" sz="2400" dirty="0" smtClean="0"/>
          </a:p>
          <a:p>
            <a:pPr marL="0" indent="0" algn="ctr">
              <a:lnSpc>
                <a:spcPts val="2400"/>
              </a:lnSpc>
              <a:buNone/>
            </a:pPr>
            <a:endParaRPr lang="en-US" sz="2400" dirty="0" smtClean="0"/>
          </a:p>
        </p:txBody>
      </p:sp>
      <p:sp>
        <p:nvSpPr>
          <p:cNvPr id="6" name="Rectangle 5"/>
          <p:cNvSpPr/>
          <p:nvPr/>
        </p:nvSpPr>
        <p:spPr>
          <a:xfrm>
            <a:off x="2971800" y="5791200"/>
            <a:ext cx="5884729" cy="861774"/>
          </a:xfrm>
          <a:prstGeom prst="rect">
            <a:avLst/>
          </a:prstGeom>
        </p:spPr>
        <p:txBody>
          <a:bodyPr wrap="square">
            <a:spAutoFit/>
          </a:bodyPr>
          <a:lstStyle/>
          <a:p>
            <a:pPr algn="r">
              <a:lnSpc>
                <a:spcPts val="2000"/>
              </a:lnSpc>
            </a:pPr>
            <a:endParaRPr lang="en-US" i="1" dirty="0" smtClean="0">
              <a:latin typeface="Calibri" pitchFamily="34" charset="0"/>
            </a:endParaRPr>
          </a:p>
          <a:p>
            <a:pPr algn="r">
              <a:lnSpc>
                <a:spcPts val="2000"/>
              </a:lnSpc>
            </a:pPr>
            <a:r>
              <a:rPr lang="en-US" i="1" dirty="0" smtClean="0">
                <a:latin typeface="Calibri" pitchFamily="34" charset="0"/>
              </a:rPr>
              <a:t>Scott Mackey and the ENIGMA Addiction Working Group </a:t>
            </a:r>
          </a:p>
          <a:p>
            <a:pPr algn="r">
              <a:lnSpc>
                <a:spcPts val="2000"/>
              </a:lnSpc>
            </a:pPr>
            <a:r>
              <a:rPr lang="en-US" i="1" dirty="0" smtClean="0">
                <a:latin typeface="Calibri" pitchFamily="34" charset="0"/>
              </a:rPr>
              <a:t>Am. J. Psychiatry 2018</a:t>
            </a:r>
            <a:endParaRPr lang="en-US" i="1" dirty="0">
              <a:latin typeface="Calibri" pitchFamily="34" charset="0"/>
            </a:endParaRPr>
          </a:p>
        </p:txBody>
      </p:sp>
      <p:grpSp>
        <p:nvGrpSpPr>
          <p:cNvPr id="23" name="Group 22"/>
          <p:cNvGrpSpPr/>
          <p:nvPr/>
        </p:nvGrpSpPr>
        <p:grpSpPr>
          <a:xfrm>
            <a:off x="1143000" y="2463247"/>
            <a:ext cx="2383031" cy="1764268"/>
            <a:chOff x="694710" y="2415920"/>
            <a:chExt cx="1961510" cy="1546480"/>
          </a:xfrm>
        </p:grpSpPr>
        <p:grpSp>
          <p:nvGrpSpPr>
            <p:cNvPr id="10" name="Group 9"/>
            <p:cNvGrpSpPr/>
            <p:nvPr/>
          </p:nvGrpSpPr>
          <p:grpSpPr>
            <a:xfrm>
              <a:off x="694710" y="2415920"/>
              <a:ext cx="1961510" cy="1473704"/>
              <a:chOff x="466109" y="1524000"/>
              <a:chExt cx="2124691" cy="1543050"/>
            </a:xfrm>
          </p:grpSpPr>
          <p:pic>
            <p:nvPicPr>
              <p:cNvPr id="870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8400"/>
              <a:stretch/>
            </p:blipFill>
            <p:spPr bwMode="auto">
              <a:xfrm>
                <a:off x="495300" y="1562100"/>
                <a:ext cx="209550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466109" y="1524000"/>
                <a:ext cx="372091" cy="1143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a:off x="694710" y="3889624"/>
              <a:ext cx="765600" cy="72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1827565" y="2057400"/>
            <a:ext cx="992579" cy="369332"/>
          </a:xfrm>
          <a:prstGeom prst="rect">
            <a:avLst/>
          </a:prstGeom>
          <a:noFill/>
        </p:spPr>
        <p:txBody>
          <a:bodyPr wrap="none" rtlCol="0">
            <a:spAutoFit/>
          </a:bodyPr>
          <a:lstStyle/>
          <a:p>
            <a:r>
              <a:rPr lang="en-US" b="1" dirty="0" smtClean="0">
                <a:solidFill>
                  <a:schemeClr val="accent4"/>
                </a:solidFill>
              </a:rPr>
              <a:t>alcohol</a:t>
            </a:r>
            <a:endParaRPr lang="en-US" b="1" dirty="0">
              <a:solidFill>
                <a:schemeClr val="accent4"/>
              </a:solidFill>
            </a:endParaRPr>
          </a:p>
        </p:txBody>
      </p:sp>
      <p:pic>
        <p:nvPicPr>
          <p:cNvPr id="8704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84117"/>
          <a:stretch/>
        </p:blipFill>
        <p:spPr bwMode="auto">
          <a:xfrm>
            <a:off x="5166160" y="2567582"/>
            <a:ext cx="2453840" cy="87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708570" y="2428875"/>
            <a:ext cx="119693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410200" y="2060375"/>
            <a:ext cx="1980029" cy="369332"/>
          </a:xfrm>
          <a:prstGeom prst="rect">
            <a:avLst/>
          </a:prstGeom>
          <a:noFill/>
        </p:spPr>
        <p:txBody>
          <a:bodyPr wrap="none" rtlCol="0">
            <a:spAutoFit/>
          </a:bodyPr>
          <a:lstStyle/>
          <a:p>
            <a:r>
              <a:rPr lang="en-US" b="1" dirty="0">
                <a:solidFill>
                  <a:schemeClr val="accent4"/>
                </a:solidFill>
              </a:rPr>
              <a:t>g</a:t>
            </a:r>
            <a:r>
              <a:rPr lang="en-US" b="1" dirty="0" smtClean="0">
                <a:solidFill>
                  <a:schemeClr val="accent4"/>
                </a:solidFill>
              </a:rPr>
              <a:t>eneral patterns</a:t>
            </a:r>
            <a:endParaRPr lang="en-US" b="1" dirty="0">
              <a:solidFill>
                <a:schemeClr val="accent4"/>
              </a:solidFill>
            </a:endParaRPr>
          </a:p>
        </p:txBody>
      </p:sp>
      <p:sp>
        <p:nvSpPr>
          <p:cNvPr id="22" name="Rectangle 21"/>
          <p:cNvSpPr/>
          <p:nvPr/>
        </p:nvSpPr>
        <p:spPr>
          <a:xfrm>
            <a:off x="457200" y="1295400"/>
            <a:ext cx="8305800" cy="769441"/>
          </a:xfrm>
          <a:prstGeom prst="rect">
            <a:avLst/>
          </a:prstGeom>
        </p:spPr>
        <p:txBody>
          <a:bodyPr wrap="square">
            <a:spAutoFit/>
          </a:bodyPr>
          <a:lstStyle/>
          <a:p>
            <a:pPr algn="ctr"/>
            <a:r>
              <a:rPr lang="en-US" sz="2200" dirty="0">
                <a:solidFill>
                  <a:schemeClr val="accent4"/>
                </a:solidFill>
                <a:latin typeface="Calibri" pitchFamily="34" charset="0"/>
              </a:rPr>
              <a:t>23 laboratories, </a:t>
            </a:r>
            <a:r>
              <a:rPr lang="en-US" sz="2200" dirty="0" smtClean="0">
                <a:solidFill>
                  <a:schemeClr val="accent4"/>
                </a:solidFill>
                <a:latin typeface="Calibri" pitchFamily="34" charset="0"/>
              </a:rPr>
              <a:t>3,240 individuals: </a:t>
            </a:r>
            <a:r>
              <a:rPr lang="en-US" sz="2200" dirty="0">
                <a:solidFill>
                  <a:schemeClr val="accent4"/>
                </a:solidFill>
                <a:latin typeface="Calibri" pitchFamily="34" charset="0"/>
              </a:rPr>
              <a:t>2,140 </a:t>
            </a:r>
            <a:r>
              <a:rPr lang="en-US" sz="2200" dirty="0" smtClean="0">
                <a:solidFill>
                  <a:schemeClr val="accent4"/>
                </a:solidFill>
                <a:latin typeface="Calibri" pitchFamily="34" charset="0"/>
              </a:rPr>
              <a:t>with </a:t>
            </a:r>
            <a:r>
              <a:rPr lang="en-US" sz="2200" dirty="0">
                <a:solidFill>
                  <a:schemeClr val="accent4"/>
                </a:solidFill>
                <a:latin typeface="Calibri" pitchFamily="34" charset="0"/>
              </a:rPr>
              <a:t>substance </a:t>
            </a:r>
            <a:r>
              <a:rPr lang="en-US" sz="2200" dirty="0" smtClean="0">
                <a:solidFill>
                  <a:schemeClr val="accent4"/>
                </a:solidFill>
                <a:latin typeface="Calibri" pitchFamily="34" charset="0"/>
              </a:rPr>
              <a:t>dependence:</a:t>
            </a:r>
            <a:br>
              <a:rPr lang="en-US" sz="2200" dirty="0" smtClean="0">
                <a:solidFill>
                  <a:schemeClr val="accent4"/>
                </a:solidFill>
                <a:latin typeface="Calibri" pitchFamily="34" charset="0"/>
              </a:rPr>
            </a:br>
            <a:r>
              <a:rPr lang="en-US" sz="2200" dirty="0" smtClean="0">
                <a:solidFill>
                  <a:schemeClr val="accent4"/>
                </a:solidFill>
                <a:latin typeface="Calibri" pitchFamily="34" charset="0"/>
              </a:rPr>
              <a:t>alcohol</a:t>
            </a:r>
            <a:r>
              <a:rPr lang="en-US" sz="2200" dirty="0">
                <a:solidFill>
                  <a:schemeClr val="accent4"/>
                </a:solidFill>
                <a:latin typeface="Calibri" pitchFamily="34" charset="0"/>
              </a:rPr>
              <a:t>, nicotine, cocaine, methamphetamine, </a:t>
            </a:r>
            <a:r>
              <a:rPr lang="en-US" sz="2200" dirty="0" smtClean="0">
                <a:solidFill>
                  <a:schemeClr val="accent4"/>
                </a:solidFill>
                <a:latin typeface="Calibri" pitchFamily="34" charset="0"/>
              </a:rPr>
              <a:t>cannabis</a:t>
            </a:r>
            <a:r>
              <a:rPr lang="en-US" sz="2200" dirty="0">
                <a:solidFill>
                  <a:schemeClr val="accent4"/>
                </a:solidFill>
                <a:latin typeface="Calibri" pitchFamily="34" charset="0"/>
              </a:rPr>
              <a:t> </a:t>
            </a:r>
          </a:p>
        </p:txBody>
      </p:sp>
      <p:pic>
        <p:nvPicPr>
          <p:cNvPr id="2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7300" b="17200"/>
          <a:stretch/>
        </p:blipFill>
        <p:spPr bwMode="auto">
          <a:xfrm>
            <a:off x="5166160" y="3407880"/>
            <a:ext cx="2439357" cy="85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0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52400"/>
            <a:ext cx="8229600" cy="1143000"/>
          </a:xfrm>
        </p:spPr>
        <p:txBody>
          <a:bodyPr/>
          <a:lstStyle/>
          <a:p>
            <a:r>
              <a:rPr lang="en-US" sz="3200" b="1" i="1" dirty="0" smtClean="0">
                <a:solidFill>
                  <a:srgbClr val="34349E"/>
                </a:solidFill>
                <a:latin typeface="Calibri" pitchFamily="34" charset="0"/>
                <a:ea typeface="ＭＳ Ｐゴシック" pitchFamily="34" charset="-128"/>
              </a:rPr>
              <a:t>What Have We Learned?</a:t>
            </a:r>
          </a:p>
        </p:txBody>
      </p:sp>
      <p:sp>
        <p:nvSpPr>
          <p:cNvPr id="3" name="Content Placeholder 2"/>
          <p:cNvSpPr>
            <a:spLocks noGrp="1"/>
          </p:cNvSpPr>
          <p:nvPr>
            <p:ph idx="1"/>
          </p:nvPr>
        </p:nvSpPr>
        <p:spPr>
          <a:xfrm>
            <a:off x="685800" y="731837"/>
            <a:ext cx="8686800" cy="4525963"/>
          </a:xfrm>
        </p:spPr>
        <p:txBody>
          <a:bodyPr/>
          <a:lstStyle/>
          <a:p>
            <a:pPr marL="0" indent="0">
              <a:lnSpc>
                <a:spcPts val="2400"/>
              </a:lnSpc>
              <a:buFontTx/>
              <a:buNone/>
              <a:defRPr/>
            </a:pPr>
            <a:r>
              <a:rPr lang="en-US" sz="2200" b="1" u="sng" dirty="0" smtClean="0">
                <a:latin typeface="Calibri" pitchFamily="34" charset="0"/>
              </a:rPr>
              <a:t>Structural imaging (MRI)</a:t>
            </a:r>
          </a:p>
          <a:p>
            <a:pPr marL="571500" indent="-171450">
              <a:lnSpc>
                <a:spcPts val="2200"/>
              </a:lnSpc>
              <a:spcBef>
                <a:spcPts val="1200"/>
              </a:spcBef>
            </a:pPr>
            <a:r>
              <a:rPr lang="en-US" sz="2200" dirty="0" smtClean="0">
                <a:latin typeface="Calibri" pitchFamily="34" charset="0"/>
              </a:rPr>
              <a:t> </a:t>
            </a:r>
            <a:r>
              <a:rPr lang="en-US" sz="2200" dirty="0">
                <a:latin typeface="Calibri" pitchFamily="34" charset="0"/>
              </a:rPr>
              <a:t>smaller volume/thickness in many brain regions</a:t>
            </a:r>
          </a:p>
          <a:p>
            <a:pPr marL="628650" indent="-228600">
              <a:lnSpc>
                <a:spcPts val="2200"/>
              </a:lnSpc>
            </a:pPr>
            <a:r>
              <a:rPr lang="en-US" sz="2200" dirty="0">
                <a:latin typeface="Calibri" pitchFamily="34" charset="0"/>
              </a:rPr>
              <a:t>greatest effects linked to alcohol</a:t>
            </a:r>
          </a:p>
          <a:p>
            <a:pPr marL="628650" indent="-228600">
              <a:lnSpc>
                <a:spcPts val="2200"/>
              </a:lnSpc>
            </a:pPr>
            <a:r>
              <a:rPr lang="en-US" sz="2200" dirty="0" smtClean="0">
                <a:latin typeface="Calibri" pitchFamily="34" charset="0"/>
              </a:rPr>
              <a:t>general </a:t>
            </a:r>
            <a:r>
              <a:rPr lang="en-US" sz="2200" dirty="0">
                <a:latin typeface="Calibri" pitchFamily="34" charset="0"/>
              </a:rPr>
              <a:t>effects</a:t>
            </a:r>
            <a:r>
              <a:rPr lang="en-US" sz="2200" dirty="0" smtClean="0">
                <a:latin typeface="Calibri" pitchFamily="34" charset="0"/>
              </a:rPr>
              <a:t>: i</a:t>
            </a:r>
            <a:r>
              <a:rPr lang="en-US" sz="2100" dirty="0" smtClean="0">
                <a:latin typeface="Calibri" pitchFamily="34" charset="0"/>
              </a:rPr>
              <a:t>nsula, orbitofrontal cortex</a:t>
            </a:r>
          </a:p>
          <a:p>
            <a:pPr marL="628650" indent="-228600">
              <a:lnSpc>
                <a:spcPts val="2200"/>
              </a:lnSpc>
              <a:spcAft>
                <a:spcPts val="600"/>
              </a:spcAft>
            </a:pPr>
            <a:r>
              <a:rPr lang="en-US" sz="2200" dirty="0" smtClean="0">
                <a:latin typeface="Calibri" pitchFamily="34" charset="0"/>
              </a:rPr>
              <a:t>evidence for predisposing factors &amp;</a:t>
            </a:r>
            <a:br>
              <a:rPr lang="en-US" sz="2200" dirty="0" smtClean="0">
                <a:latin typeface="Calibri" pitchFamily="34" charset="0"/>
              </a:rPr>
            </a:br>
            <a:r>
              <a:rPr lang="en-US" sz="2200" dirty="0" smtClean="0">
                <a:latin typeface="Calibri" pitchFamily="34" charset="0"/>
              </a:rPr>
              <a:t>for effects on brain development</a:t>
            </a:r>
          </a:p>
          <a:p>
            <a:pPr marL="0" indent="0">
              <a:lnSpc>
                <a:spcPts val="2200"/>
              </a:lnSpc>
              <a:buNone/>
            </a:pPr>
            <a:r>
              <a:rPr lang="en-US" sz="2200" b="1" u="sng" dirty="0" smtClean="0">
                <a:latin typeface="Calibri" pitchFamily="34" charset="0"/>
              </a:rPr>
              <a:t>Molecular </a:t>
            </a:r>
            <a:r>
              <a:rPr lang="en-US" sz="2200" b="1" u="sng" dirty="0">
                <a:latin typeface="Calibri" pitchFamily="34" charset="0"/>
              </a:rPr>
              <a:t>imaging (PET</a:t>
            </a:r>
            <a:r>
              <a:rPr lang="en-US" sz="2200" b="1" u="sng" dirty="0" smtClean="0">
                <a:latin typeface="Calibri" pitchFamily="34" charset="0"/>
              </a:rPr>
              <a:t>)</a:t>
            </a:r>
            <a:endParaRPr lang="en-US" sz="2200" b="1" u="sng" dirty="0">
              <a:latin typeface="Calibri" pitchFamily="34" charset="0"/>
            </a:endParaRPr>
          </a:p>
          <a:p>
            <a:pPr marL="628650" indent="-228600">
              <a:lnSpc>
                <a:spcPts val="2200"/>
              </a:lnSpc>
            </a:pPr>
            <a:r>
              <a:rPr lang="en-US" sz="2200" dirty="0" smtClean="0">
                <a:latin typeface="Calibri" pitchFamily="34" charset="0"/>
              </a:rPr>
              <a:t>prefrontal cortex and amygdala in craving</a:t>
            </a:r>
          </a:p>
          <a:p>
            <a:pPr marL="628650" indent="-228600">
              <a:lnSpc>
                <a:spcPts val="2200"/>
              </a:lnSpc>
            </a:pPr>
            <a:r>
              <a:rPr lang="en-US" sz="2200" dirty="0" smtClean="0">
                <a:latin typeface="Calibri" pitchFamily="34" charset="0"/>
              </a:rPr>
              <a:t>craving and acute effects of drugs involve dopamine release</a:t>
            </a:r>
          </a:p>
          <a:p>
            <a:pPr marL="628650" indent="-228600">
              <a:lnSpc>
                <a:spcPts val="2200"/>
              </a:lnSpc>
              <a:spcAft>
                <a:spcPts val="600"/>
              </a:spcAft>
            </a:pPr>
            <a:r>
              <a:rPr lang="en-US" sz="2200" dirty="0" smtClean="0">
                <a:latin typeface="Calibri" pitchFamily="34" charset="0"/>
              </a:rPr>
              <a:t>imbalance of D1- vs. D2-type dopamine receptors</a:t>
            </a:r>
          </a:p>
          <a:p>
            <a:pPr marL="0" indent="0">
              <a:lnSpc>
                <a:spcPts val="2200"/>
              </a:lnSpc>
              <a:buNone/>
            </a:pPr>
            <a:r>
              <a:rPr lang="en-US" sz="2200" b="1" u="sng" dirty="0">
                <a:latin typeface="Calibri" pitchFamily="34" charset="0"/>
              </a:rPr>
              <a:t>Functional </a:t>
            </a:r>
            <a:r>
              <a:rPr lang="en-US" sz="2200" b="1" u="sng" dirty="0" smtClean="0">
                <a:latin typeface="Calibri" pitchFamily="34" charset="0"/>
              </a:rPr>
              <a:t>MRI</a:t>
            </a:r>
            <a:endParaRPr lang="en-US" sz="2200" b="1" u="sng" dirty="0">
              <a:latin typeface="Calibri" pitchFamily="34" charset="0"/>
            </a:endParaRPr>
          </a:p>
          <a:p>
            <a:pPr marL="628650" indent="-228600">
              <a:lnSpc>
                <a:spcPts val="2200"/>
              </a:lnSpc>
            </a:pPr>
            <a:r>
              <a:rPr lang="en-US" sz="2200" dirty="0" smtClean="0">
                <a:latin typeface="Calibri" pitchFamily="34" charset="0"/>
              </a:rPr>
              <a:t>cortical </a:t>
            </a:r>
            <a:r>
              <a:rPr lang="en-US" sz="2200" dirty="0">
                <a:latin typeface="Calibri" pitchFamily="34" charset="0"/>
              </a:rPr>
              <a:t>activity predicts treatment </a:t>
            </a:r>
            <a:r>
              <a:rPr lang="en-US" sz="2200" dirty="0" smtClean="0">
                <a:latin typeface="Calibri" pitchFamily="34" charset="0"/>
              </a:rPr>
              <a:t>outcome</a:t>
            </a:r>
          </a:p>
          <a:p>
            <a:pPr marL="628650" indent="-228600">
              <a:lnSpc>
                <a:spcPts val="2200"/>
              </a:lnSpc>
            </a:pPr>
            <a:r>
              <a:rPr lang="en-US" sz="2200" dirty="0" smtClean="0">
                <a:latin typeface="Calibri" pitchFamily="34" charset="0"/>
              </a:rPr>
              <a:t>cortical </a:t>
            </a:r>
            <a:r>
              <a:rPr lang="en-US" sz="2200" dirty="0">
                <a:latin typeface="Calibri" pitchFamily="34" charset="0"/>
              </a:rPr>
              <a:t>activity, linked to D2 receptor availability, </a:t>
            </a:r>
            <a:br>
              <a:rPr lang="en-US" sz="2200" dirty="0">
                <a:latin typeface="Calibri" pitchFamily="34" charset="0"/>
              </a:rPr>
            </a:br>
            <a:r>
              <a:rPr lang="en-US" sz="2200" dirty="0">
                <a:latin typeface="Calibri" pitchFamily="34" charset="0"/>
              </a:rPr>
              <a:t>   determines inhibitory control and adaptive decision-making </a:t>
            </a:r>
          </a:p>
          <a:p>
            <a:pPr indent="0">
              <a:buFontTx/>
              <a:buNone/>
              <a:defRPr/>
            </a:pPr>
            <a:r>
              <a:rPr lang="en-US" sz="2200" dirty="0" smtClean="0">
                <a:latin typeface="Calibri" pitchFamily="34" charset="0"/>
              </a:rPr>
              <a:t/>
            </a:r>
            <a:br>
              <a:rPr lang="en-US" sz="2200" dirty="0" smtClean="0">
                <a:latin typeface="Calibri" pitchFamily="34" charset="0"/>
              </a:rPr>
            </a:br>
            <a:endParaRPr lang="en-US" sz="2200" dirty="0" smtClean="0">
              <a:latin typeface="Calibri" pitchFamily="34" charset="0"/>
            </a:endParaRPr>
          </a:p>
          <a:p>
            <a:pPr indent="0">
              <a:buFont typeface="Wingdings" pitchFamily="2" charset="2"/>
              <a:buChar char="§"/>
              <a:defRPr/>
            </a:pPr>
            <a:endParaRPr lang="en-US" sz="2200" dirty="0">
              <a:latin typeface="Calibri" pitchFamily="34" charset="0"/>
            </a:endParaRPr>
          </a:p>
          <a:p>
            <a:pPr indent="0">
              <a:buFont typeface="Wingdings" pitchFamily="2" charset="2"/>
              <a:buChar char="§"/>
              <a:defRPr/>
            </a:pPr>
            <a:endParaRPr lang="en-US" sz="2200" dirty="0" smtClean="0">
              <a:latin typeface="Calibri" pitchFamily="34" charset="0"/>
            </a:endParaRPr>
          </a:p>
          <a:p>
            <a:pPr indent="0">
              <a:buFont typeface="Wingdings" pitchFamily="2" charset="2"/>
              <a:buChar char="§"/>
              <a:defRPr/>
            </a:pPr>
            <a:endParaRPr lang="en-US" sz="2200" dirty="0" smtClean="0">
              <a:latin typeface="Calibri" pitchFamily="34" charset="0"/>
            </a:endParaRPr>
          </a:p>
          <a:p>
            <a:pPr indent="0">
              <a:buFontTx/>
              <a:buNone/>
              <a:defRPr/>
            </a:pPr>
            <a:endParaRPr lang="en-US" sz="2200" dirty="0" smtClean="0">
              <a:latin typeface="Calibri" pitchFamily="34" charset="0"/>
            </a:endParaRPr>
          </a:p>
          <a:p>
            <a:pPr>
              <a:defRPr/>
            </a:pPr>
            <a:r>
              <a:rPr lang="en-US" sz="2200" dirty="0" smtClean="0">
                <a:latin typeface="Calibri" pitchFamily="34" charset="0"/>
              </a:rPr>
              <a:t> </a:t>
            </a:r>
            <a:endParaRPr lang="en-US" sz="2200" dirty="0">
              <a:latin typeface="Calibri" pitchFamily="34" charset="0"/>
            </a:endParaRPr>
          </a:p>
        </p:txBody>
      </p:sp>
    </p:spTree>
    <p:extLst>
      <p:ext uri="{BB962C8B-B14F-4D97-AF65-F5344CB8AC3E}">
        <p14:creationId xmlns:p14="http://schemas.microsoft.com/office/powerpoint/2010/main" val="2613451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52400"/>
            <a:ext cx="8229600" cy="1143000"/>
          </a:xfrm>
        </p:spPr>
        <p:txBody>
          <a:bodyPr/>
          <a:lstStyle/>
          <a:p>
            <a:r>
              <a:rPr lang="en-US" sz="3200" b="1" i="1" dirty="0" smtClean="0">
                <a:solidFill>
                  <a:srgbClr val="34349E"/>
                </a:solidFill>
                <a:latin typeface="Calibri" pitchFamily="34" charset="0"/>
                <a:ea typeface="ＭＳ Ｐゴシック" pitchFamily="34" charset="-128"/>
              </a:rPr>
              <a:t>What Have We Learned?</a:t>
            </a:r>
          </a:p>
        </p:txBody>
      </p:sp>
      <p:sp>
        <p:nvSpPr>
          <p:cNvPr id="3" name="Content Placeholder 2"/>
          <p:cNvSpPr>
            <a:spLocks noGrp="1"/>
          </p:cNvSpPr>
          <p:nvPr>
            <p:ph idx="1"/>
          </p:nvPr>
        </p:nvSpPr>
        <p:spPr>
          <a:xfrm>
            <a:off x="685800" y="731837"/>
            <a:ext cx="8686800" cy="4525963"/>
          </a:xfrm>
        </p:spPr>
        <p:txBody>
          <a:bodyPr/>
          <a:lstStyle/>
          <a:p>
            <a:pPr marL="0" indent="0">
              <a:lnSpc>
                <a:spcPts val="2400"/>
              </a:lnSpc>
              <a:buFontTx/>
              <a:buNone/>
              <a:defRPr/>
            </a:pPr>
            <a:r>
              <a:rPr lang="en-US" sz="2200" b="1" u="sng" dirty="0" smtClean="0">
                <a:latin typeface="Calibri" pitchFamily="34" charset="0"/>
              </a:rPr>
              <a:t>Structural imaging (MRI)</a:t>
            </a:r>
          </a:p>
          <a:p>
            <a:pPr marL="571500" indent="-171450">
              <a:lnSpc>
                <a:spcPts val="2200"/>
              </a:lnSpc>
              <a:spcBef>
                <a:spcPts val="1200"/>
              </a:spcBef>
            </a:pPr>
            <a:r>
              <a:rPr lang="en-US" sz="2200" dirty="0" smtClean="0">
                <a:latin typeface="Calibri" pitchFamily="34" charset="0"/>
              </a:rPr>
              <a:t> </a:t>
            </a:r>
            <a:r>
              <a:rPr lang="en-US" sz="2200" dirty="0">
                <a:latin typeface="Calibri" pitchFamily="34" charset="0"/>
              </a:rPr>
              <a:t>smaller volume/thickness in many brain regions</a:t>
            </a:r>
          </a:p>
          <a:p>
            <a:pPr marL="628650" indent="-228600">
              <a:lnSpc>
                <a:spcPts val="2200"/>
              </a:lnSpc>
            </a:pPr>
            <a:r>
              <a:rPr lang="en-US" sz="2200" dirty="0">
                <a:latin typeface="Calibri" pitchFamily="34" charset="0"/>
              </a:rPr>
              <a:t>greatest effects linked to alcohol</a:t>
            </a:r>
          </a:p>
          <a:p>
            <a:pPr marL="628650" indent="-228600">
              <a:lnSpc>
                <a:spcPts val="2200"/>
              </a:lnSpc>
            </a:pPr>
            <a:r>
              <a:rPr lang="en-US" sz="2200" dirty="0" smtClean="0">
                <a:latin typeface="Calibri" pitchFamily="34" charset="0"/>
              </a:rPr>
              <a:t>general </a:t>
            </a:r>
            <a:r>
              <a:rPr lang="en-US" sz="2200" dirty="0">
                <a:latin typeface="Calibri" pitchFamily="34" charset="0"/>
              </a:rPr>
              <a:t>effects</a:t>
            </a:r>
            <a:r>
              <a:rPr lang="en-US" sz="2200" dirty="0" smtClean="0">
                <a:latin typeface="Calibri" pitchFamily="34" charset="0"/>
              </a:rPr>
              <a:t>: i</a:t>
            </a:r>
            <a:r>
              <a:rPr lang="en-US" sz="2100" dirty="0" smtClean="0">
                <a:latin typeface="Calibri" pitchFamily="34" charset="0"/>
              </a:rPr>
              <a:t>nsula, orbitofrontal cortex</a:t>
            </a:r>
          </a:p>
          <a:p>
            <a:pPr marL="628650" indent="-228600">
              <a:lnSpc>
                <a:spcPts val="2200"/>
              </a:lnSpc>
              <a:spcAft>
                <a:spcPts val="600"/>
              </a:spcAft>
            </a:pPr>
            <a:r>
              <a:rPr lang="en-US" sz="2200" dirty="0" smtClean="0">
                <a:latin typeface="Calibri" pitchFamily="34" charset="0"/>
              </a:rPr>
              <a:t>evidence for predisposing factors &amp;</a:t>
            </a:r>
            <a:br>
              <a:rPr lang="en-US" sz="2200" dirty="0" smtClean="0">
                <a:latin typeface="Calibri" pitchFamily="34" charset="0"/>
              </a:rPr>
            </a:br>
            <a:r>
              <a:rPr lang="en-US" sz="2200" dirty="0" smtClean="0">
                <a:latin typeface="Calibri" pitchFamily="34" charset="0"/>
              </a:rPr>
              <a:t>for effects on brain development</a:t>
            </a:r>
          </a:p>
          <a:p>
            <a:pPr marL="0" indent="0">
              <a:lnSpc>
                <a:spcPts val="2200"/>
              </a:lnSpc>
              <a:buNone/>
            </a:pPr>
            <a:r>
              <a:rPr lang="en-US" sz="2200" b="1" u="sng" dirty="0" smtClean="0">
                <a:latin typeface="Calibri" pitchFamily="34" charset="0"/>
              </a:rPr>
              <a:t>Molecular </a:t>
            </a:r>
            <a:r>
              <a:rPr lang="en-US" sz="2200" b="1" u="sng" dirty="0">
                <a:latin typeface="Calibri" pitchFamily="34" charset="0"/>
              </a:rPr>
              <a:t>imaging (PET</a:t>
            </a:r>
            <a:r>
              <a:rPr lang="en-US" sz="2200" b="1" u="sng" dirty="0" smtClean="0">
                <a:latin typeface="Calibri" pitchFamily="34" charset="0"/>
              </a:rPr>
              <a:t>)</a:t>
            </a:r>
            <a:endParaRPr lang="en-US" sz="2200" b="1" u="sng" dirty="0">
              <a:latin typeface="Calibri" pitchFamily="34" charset="0"/>
            </a:endParaRPr>
          </a:p>
          <a:p>
            <a:pPr marL="628650" indent="-228600">
              <a:lnSpc>
                <a:spcPts val="2200"/>
              </a:lnSpc>
            </a:pPr>
            <a:r>
              <a:rPr lang="en-US" sz="2200" dirty="0" smtClean="0">
                <a:latin typeface="Calibri" pitchFamily="34" charset="0"/>
              </a:rPr>
              <a:t>prefrontal cortex and amygdala in craving</a:t>
            </a:r>
          </a:p>
          <a:p>
            <a:pPr marL="628650" indent="-228600">
              <a:lnSpc>
                <a:spcPts val="2200"/>
              </a:lnSpc>
            </a:pPr>
            <a:r>
              <a:rPr lang="en-US" sz="2200" dirty="0" smtClean="0">
                <a:latin typeface="Calibri" pitchFamily="34" charset="0"/>
              </a:rPr>
              <a:t>craving and acute effects of drugs involve dopamine release</a:t>
            </a:r>
          </a:p>
          <a:p>
            <a:pPr marL="628650" indent="-228600">
              <a:lnSpc>
                <a:spcPts val="2200"/>
              </a:lnSpc>
              <a:spcAft>
                <a:spcPts val="600"/>
              </a:spcAft>
            </a:pPr>
            <a:r>
              <a:rPr lang="en-US" sz="2200" dirty="0" smtClean="0">
                <a:latin typeface="Calibri" pitchFamily="34" charset="0"/>
              </a:rPr>
              <a:t>imbalance of D1- vs. D2-type dopamine receptors</a:t>
            </a:r>
          </a:p>
          <a:p>
            <a:pPr marL="0" indent="0">
              <a:lnSpc>
                <a:spcPts val="2200"/>
              </a:lnSpc>
              <a:buNone/>
            </a:pPr>
            <a:r>
              <a:rPr lang="en-US" sz="2200" b="1" u="sng" dirty="0">
                <a:latin typeface="Calibri" pitchFamily="34" charset="0"/>
              </a:rPr>
              <a:t>Functional </a:t>
            </a:r>
            <a:r>
              <a:rPr lang="en-US" sz="2200" b="1" u="sng" dirty="0" smtClean="0">
                <a:latin typeface="Calibri" pitchFamily="34" charset="0"/>
              </a:rPr>
              <a:t>MRI</a:t>
            </a:r>
            <a:endParaRPr lang="en-US" sz="2200" b="1" u="sng" dirty="0">
              <a:latin typeface="Calibri" pitchFamily="34" charset="0"/>
            </a:endParaRPr>
          </a:p>
          <a:p>
            <a:pPr marL="628650" indent="-228600">
              <a:lnSpc>
                <a:spcPts val="2200"/>
              </a:lnSpc>
            </a:pPr>
            <a:r>
              <a:rPr lang="en-US" sz="2200" dirty="0" smtClean="0">
                <a:latin typeface="Calibri" pitchFamily="34" charset="0"/>
              </a:rPr>
              <a:t>cortical </a:t>
            </a:r>
            <a:r>
              <a:rPr lang="en-US" sz="2200" dirty="0">
                <a:latin typeface="Calibri" pitchFamily="34" charset="0"/>
              </a:rPr>
              <a:t>activity predicts treatment </a:t>
            </a:r>
            <a:r>
              <a:rPr lang="en-US" sz="2200" dirty="0" smtClean="0">
                <a:latin typeface="Calibri" pitchFamily="34" charset="0"/>
              </a:rPr>
              <a:t>outcome</a:t>
            </a:r>
          </a:p>
          <a:p>
            <a:pPr marL="628650" indent="-228600">
              <a:lnSpc>
                <a:spcPts val="2200"/>
              </a:lnSpc>
            </a:pPr>
            <a:r>
              <a:rPr lang="en-US" sz="2200" dirty="0" smtClean="0">
                <a:latin typeface="Calibri" pitchFamily="34" charset="0"/>
              </a:rPr>
              <a:t>cortical </a:t>
            </a:r>
            <a:r>
              <a:rPr lang="en-US" sz="2200" dirty="0">
                <a:latin typeface="Calibri" pitchFamily="34" charset="0"/>
              </a:rPr>
              <a:t>activity, linked to D2 receptor availability, </a:t>
            </a:r>
            <a:br>
              <a:rPr lang="en-US" sz="2200" dirty="0">
                <a:latin typeface="Calibri" pitchFamily="34" charset="0"/>
              </a:rPr>
            </a:br>
            <a:r>
              <a:rPr lang="en-US" sz="2200" dirty="0">
                <a:latin typeface="Calibri" pitchFamily="34" charset="0"/>
              </a:rPr>
              <a:t>   determines inhibitory control and adaptive decision-making </a:t>
            </a:r>
          </a:p>
          <a:p>
            <a:pPr indent="0">
              <a:buFontTx/>
              <a:buNone/>
              <a:defRPr/>
            </a:pPr>
            <a:r>
              <a:rPr lang="en-US" sz="2200" dirty="0" smtClean="0">
                <a:latin typeface="Calibri" pitchFamily="34" charset="0"/>
              </a:rPr>
              <a:t/>
            </a:r>
            <a:br>
              <a:rPr lang="en-US" sz="2200" dirty="0" smtClean="0">
                <a:latin typeface="Calibri" pitchFamily="34" charset="0"/>
              </a:rPr>
            </a:br>
            <a:endParaRPr lang="en-US" sz="2200" dirty="0" smtClean="0">
              <a:latin typeface="Calibri" pitchFamily="34" charset="0"/>
            </a:endParaRPr>
          </a:p>
          <a:p>
            <a:pPr indent="0">
              <a:buFont typeface="Wingdings" pitchFamily="2" charset="2"/>
              <a:buChar char="§"/>
              <a:defRPr/>
            </a:pPr>
            <a:endParaRPr lang="en-US" sz="2200" dirty="0">
              <a:latin typeface="Calibri" pitchFamily="34" charset="0"/>
            </a:endParaRPr>
          </a:p>
          <a:p>
            <a:pPr indent="0">
              <a:buFont typeface="Wingdings" pitchFamily="2" charset="2"/>
              <a:buChar char="§"/>
              <a:defRPr/>
            </a:pPr>
            <a:endParaRPr lang="en-US" sz="2200" dirty="0" smtClean="0">
              <a:latin typeface="Calibri" pitchFamily="34" charset="0"/>
            </a:endParaRPr>
          </a:p>
          <a:p>
            <a:pPr indent="0">
              <a:buFont typeface="Wingdings" pitchFamily="2" charset="2"/>
              <a:buChar char="§"/>
              <a:defRPr/>
            </a:pPr>
            <a:endParaRPr lang="en-US" sz="2200" dirty="0" smtClean="0">
              <a:latin typeface="Calibri" pitchFamily="34" charset="0"/>
            </a:endParaRPr>
          </a:p>
          <a:p>
            <a:pPr indent="0">
              <a:buFontTx/>
              <a:buNone/>
              <a:defRPr/>
            </a:pPr>
            <a:endParaRPr lang="en-US" sz="2200" dirty="0" smtClean="0">
              <a:latin typeface="Calibri" pitchFamily="34" charset="0"/>
            </a:endParaRPr>
          </a:p>
          <a:p>
            <a:pPr>
              <a:defRPr/>
            </a:pPr>
            <a:r>
              <a:rPr lang="en-US" sz="2200" dirty="0" smtClean="0">
                <a:latin typeface="Calibri" pitchFamily="34" charset="0"/>
              </a:rPr>
              <a:t> </a:t>
            </a:r>
            <a:endParaRPr lang="en-US" sz="2200" dirty="0">
              <a:latin typeface="Calibri" pitchFamily="34" charset="0"/>
            </a:endParaRPr>
          </a:p>
        </p:txBody>
      </p:sp>
      <p:sp>
        <p:nvSpPr>
          <p:cNvPr id="2" name="TextBox 1"/>
          <p:cNvSpPr txBox="1"/>
          <p:nvPr/>
        </p:nvSpPr>
        <p:spPr>
          <a:xfrm>
            <a:off x="533400" y="5715000"/>
            <a:ext cx="8637942" cy="830997"/>
          </a:xfrm>
          <a:prstGeom prst="rect">
            <a:avLst/>
          </a:prstGeom>
          <a:noFill/>
        </p:spPr>
        <p:txBody>
          <a:bodyPr wrap="none" rtlCol="0">
            <a:spAutoFit/>
          </a:bodyPr>
          <a:lstStyle/>
          <a:p>
            <a:r>
              <a:rPr lang="en-US" sz="2400" b="1" i="1" dirty="0" smtClean="0">
                <a:solidFill>
                  <a:srgbClr val="4E4EC6"/>
                </a:solidFill>
                <a:latin typeface="Calibri" pitchFamily="34" charset="0"/>
              </a:rPr>
              <a:t>Medications  that reduce signaling through D2 receptors may </a:t>
            </a:r>
            <a:br>
              <a:rPr lang="en-US" sz="2400" b="1" i="1" dirty="0" smtClean="0">
                <a:solidFill>
                  <a:srgbClr val="4E4EC6"/>
                </a:solidFill>
                <a:latin typeface="Calibri" pitchFamily="34" charset="0"/>
              </a:rPr>
            </a:br>
            <a:r>
              <a:rPr lang="en-US" sz="2400" b="1" i="1" dirty="0" smtClean="0">
                <a:solidFill>
                  <a:srgbClr val="4E4EC6"/>
                </a:solidFill>
                <a:latin typeface="Calibri" pitchFamily="34" charset="0"/>
              </a:rPr>
              <a:t>compromise executive functions in individuals with D2 deficits.   </a:t>
            </a:r>
            <a:endParaRPr lang="en-US" sz="2400" b="1" i="1" dirty="0">
              <a:solidFill>
                <a:srgbClr val="4E4EC6"/>
              </a:solidFill>
              <a:latin typeface="Calibri" pitchFamily="34" charset="0"/>
            </a:endParaRPr>
          </a:p>
        </p:txBody>
      </p:sp>
    </p:spTree>
    <p:extLst>
      <p:ext uri="{BB962C8B-B14F-4D97-AF65-F5344CB8AC3E}">
        <p14:creationId xmlns:p14="http://schemas.microsoft.com/office/powerpoint/2010/main" val="859694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pPr>
              <a:lnSpc>
                <a:spcPts val="3300"/>
              </a:lnSpc>
            </a:pPr>
            <a:r>
              <a:rPr lang="en-US" sz="2800" b="1" i="1" dirty="0" smtClean="0">
                <a:solidFill>
                  <a:srgbClr val="34349E"/>
                </a:solidFill>
                <a:latin typeface="Calibri" pitchFamily="34" charset="0"/>
              </a:rPr>
              <a:t>Medications that Affect Dopamine Signaling</a:t>
            </a:r>
            <a:endParaRPr lang="en-US" sz="2800" b="1" i="1" dirty="0">
              <a:solidFill>
                <a:srgbClr val="34349E"/>
              </a:solidFill>
              <a:latin typeface="Calibri" pitchFamily="34" charset="0"/>
            </a:endParaRPr>
          </a:p>
        </p:txBody>
      </p:sp>
      <p:sp>
        <p:nvSpPr>
          <p:cNvPr id="3" name="Content Placeholder 2"/>
          <p:cNvSpPr>
            <a:spLocks noGrp="1"/>
          </p:cNvSpPr>
          <p:nvPr>
            <p:ph idx="1"/>
          </p:nvPr>
        </p:nvSpPr>
        <p:spPr>
          <a:xfrm>
            <a:off x="609600" y="1189037"/>
            <a:ext cx="8229600" cy="4525963"/>
          </a:xfrm>
        </p:spPr>
        <p:txBody>
          <a:bodyPr/>
          <a:lstStyle/>
          <a:p>
            <a:pPr marL="0" indent="0">
              <a:lnSpc>
                <a:spcPts val="3000"/>
              </a:lnSpc>
              <a:buNone/>
            </a:pPr>
            <a:r>
              <a:rPr lang="en-US" sz="2400" b="1" u="sng" dirty="0" smtClean="0">
                <a:latin typeface="Calibri" pitchFamily="34" charset="0"/>
              </a:rPr>
              <a:t>Antipsychotics</a:t>
            </a:r>
            <a:endParaRPr lang="en-US" sz="2400" b="1" u="sng" dirty="0">
              <a:latin typeface="Calibri" pitchFamily="34" charset="0"/>
            </a:endParaRPr>
          </a:p>
          <a:p>
            <a:pPr marL="228600" indent="-228600">
              <a:lnSpc>
                <a:spcPts val="2600"/>
              </a:lnSpc>
            </a:pPr>
            <a:r>
              <a:rPr lang="it-IT" sz="2400" dirty="0">
                <a:latin typeface="Calibri" pitchFamily="34" charset="0"/>
              </a:rPr>
              <a:t>Olanzapine</a:t>
            </a:r>
            <a:r>
              <a:rPr lang="it-IT" sz="2000" dirty="0">
                <a:latin typeface="Calibri" pitchFamily="34" charset="0"/>
              </a:rPr>
              <a:t> (</a:t>
            </a:r>
            <a:r>
              <a:rPr lang="en-US" sz="2000" dirty="0">
                <a:latin typeface="Calibri" pitchFamily="34" charset="0"/>
              </a:rPr>
              <a:t>D</a:t>
            </a:r>
            <a:r>
              <a:rPr lang="en-US" sz="2000" baseline="-25000" dirty="0">
                <a:latin typeface="Calibri" pitchFamily="34" charset="0"/>
              </a:rPr>
              <a:t>2</a:t>
            </a:r>
            <a:r>
              <a:rPr lang="en-US" sz="2000" dirty="0">
                <a:latin typeface="Calibri" pitchFamily="34" charset="0"/>
              </a:rPr>
              <a:t> receptor </a:t>
            </a:r>
            <a:r>
              <a:rPr lang="it-IT" sz="2000" dirty="0">
                <a:latin typeface="Calibri" pitchFamily="34" charset="0"/>
              </a:rPr>
              <a:t>antagonist)</a:t>
            </a:r>
          </a:p>
          <a:p>
            <a:pPr marL="228600" indent="-228600">
              <a:lnSpc>
                <a:spcPts val="2600"/>
              </a:lnSpc>
            </a:pPr>
            <a:r>
              <a:rPr lang="it-IT" sz="2400" dirty="0">
                <a:latin typeface="Calibri" pitchFamily="34" charset="0"/>
              </a:rPr>
              <a:t>Risperidone</a:t>
            </a:r>
            <a:r>
              <a:rPr lang="it-IT" sz="2000" dirty="0">
                <a:latin typeface="Calibri" pitchFamily="34" charset="0"/>
              </a:rPr>
              <a:t> (</a:t>
            </a:r>
            <a:r>
              <a:rPr lang="en-US" sz="2000" dirty="0">
                <a:latin typeface="Calibri" pitchFamily="34" charset="0"/>
              </a:rPr>
              <a:t>D</a:t>
            </a:r>
            <a:r>
              <a:rPr lang="en-US" sz="2000" baseline="-25000" dirty="0">
                <a:latin typeface="Calibri" pitchFamily="34" charset="0"/>
              </a:rPr>
              <a:t>2</a:t>
            </a:r>
            <a:r>
              <a:rPr lang="en-US" sz="2000" dirty="0">
                <a:latin typeface="Calibri" pitchFamily="34" charset="0"/>
              </a:rPr>
              <a:t> receptor </a:t>
            </a:r>
            <a:r>
              <a:rPr lang="it-IT" sz="2000" dirty="0">
                <a:latin typeface="Calibri" pitchFamily="34" charset="0"/>
              </a:rPr>
              <a:t>antagonist, also D1 receptor antagonist)</a:t>
            </a:r>
          </a:p>
          <a:p>
            <a:pPr marL="228600" indent="-228600">
              <a:lnSpc>
                <a:spcPts val="2600"/>
              </a:lnSpc>
            </a:pPr>
            <a:r>
              <a:rPr lang="it-IT" sz="2400" dirty="0" smtClean="0">
                <a:latin typeface="Calibri" pitchFamily="34" charset="0"/>
              </a:rPr>
              <a:t>Aripiprazole </a:t>
            </a:r>
            <a:r>
              <a:rPr lang="it-IT" sz="2000" dirty="0" smtClean="0">
                <a:latin typeface="Calibri" pitchFamily="34" charset="0"/>
              </a:rPr>
              <a:t>(antagonist at</a:t>
            </a:r>
            <a:r>
              <a:rPr lang="en-US" sz="2000" dirty="0" smtClean="0"/>
              <a:t> </a:t>
            </a:r>
            <a:r>
              <a:rPr lang="en-US" sz="2000" dirty="0">
                <a:latin typeface="Calibri" pitchFamily="34" charset="0"/>
              </a:rPr>
              <a:t>some </a:t>
            </a:r>
            <a:r>
              <a:rPr lang="en-US" sz="2000" dirty="0" smtClean="0">
                <a:latin typeface="Calibri" pitchFamily="34" charset="0"/>
              </a:rPr>
              <a:t>D</a:t>
            </a:r>
            <a:r>
              <a:rPr lang="en-US" sz="2000" baseline="-25000" dirty="0" smtClean="0">
                <a:latin typeface="Calibri" pitchFamily="34" charset="0"/>
              </a:rPr>
              <a:t>2</a:t>
            </a:r>
            <a:r>
              <a:rPr lang="en-US" sz="2000" dirty="0">
                <a:latin typeface="Calibri" pitchFamily="34" charset="0"/>
              </a:rPr>
              <a:t> receptors </a:t>
            </a:r>
            <a:r>
              <a:rPr lang="en-US" sz="2000" dirty="0" smtClean="0">
                <a:latin typeface="Calibri" pitchFamily="34" charset="0"/>
              </a:rPr>
              <a:t>, partial agonist</a:t>
            </a:r>
            <a:r>
              <a:rPr lang="en-US" sz="2000" dirty="0">
                <a:latin typeface="Calibri" pitchFamily="34" charset="0"/>
              </a:rPr>
              <a:t> </a:t>
            </a:r>
            <a:r>
              <a:rPr lang="en-US" sz="2000" dirty="0" smtClean="0">
                <a:latin typeface="Calibri" pitchFamily="34" charset="0"/>
              </a:rPr>
              <a:t>at others)</a:t>
            </a:r>
          </a:p>
          <a:p>
            <a:pPr marL="228600" indent="-228600">
              <a:lnSpc>
                <a:spcPts val="2600"/>
              </a:lnSpc>
            </a:pPr>
            <a:r>
              <a:rPr lang="it-IT" sz="2400" dirty="0" smtClean="0">
                <a:latin typeface="Calibri" pitchFamily="34" charset="0"/>
              </a:rPr>
              <a:t>Lithium </a:t>
            </a:r>
            <a:r>
              <a:rPr lang="it-IT" sz="2000" dirty="0" smtClean="0">
                <a:latin typeface="Calibri" pitchFamily="34" charset="0"/>
              </a:rPr>
              <a:t>(</a:t>
            </a:r>
            <a:r>
              <a:rPr lang="en-US" sz="2000" dirty="0" smtClean="0">
                <a:latin typeface="Calibri" pitchFamily="34" charset="0"/>
              </a:rPr>
              <a:t>alters function </a:t>
            </a:r>
            <a:r>
              <a:rPr lang="en-US" sz="2000" dirty="0">
                <a:latin typeface="Calibri" pitchFamily="34" charset="0"/>
              </a:rPr>
              <a:t>of certain </a:t>
            </a:r>
            <a:r>
              <a:rPr lang="en-US" sz="2000" dirty="0" smtClean="0">
                <a:latin typeface="Calibri" pitchFamily="34" charset="0"/>
              </a:rPr>
              <a:t>DA-associated G-protein subunits)</a:t>
            </a:r>
            <a:endParaRPr lang="it-IT" sz="2000" dirty="0">
              <a:latin typeface="Calibri" pitchFamily="34" charset="0"/>
            </a:endParaRPr>
          </a:p>
          <a:p>
            <a:pPr marL="228600" indent="-228600">
              <a:lnSpc>
                <a:spcPts val="2600"/>
              </a:lnSpc>
              <a:buNone/>
            </a:pPr>
            <a:r>
              <a:rPr lang="en-US" sz="2400" b="1" u="sng" dirty="0" smtClean="0">
                <a:latin typeface="Calibri" pitchFamily="34" charset="0"/>
              </a:rPr>
              <a:t>Sleep/anxiolytic</a:t>
            </a:r>
            <a:endParaRPr lang="en-US" sz="2400" b="1" dirty="0">
              <a:latin typeface="Calibri" pitchFamily="34" charset="0"/>
            </a:endParaRPr>
          </a:p>
          <a:p>
            <a:pPr marL="228600" indent="-228600">
              <a:lnSpc>
                <a:spcPts val="2600"/>
              </a:lnSpc>
              <a:buNone/>
            </a:pPr>
            <a:r>
              <a:rPr lang="en-US" sz="2400" dirty="0">
                <a:latin typeface="Calibri" pitchFamily="34" charset="0"/>
              </a:rPr>
              <a:t>• </a:t>
            </a:r>
            <a:r>
              <a:rPr lang="en-US" sz="2400" dirty="0" err="1" smtClean="0">
                <a:latin typeface="Calibri" pitchFamily="34" charset="0"/>
              </a:rPr>
              <a:t>Quetiapine</a:t>
            </a:r>
            <a:r>
              <a:rPr lang="en-US" sz="2400" dirty="0" smtClean="0">
                <a:latin typeface="Calibri" pitchFamily="34" charset="0"/>
              </a:rPr>
              <a:t> </a:t>
            </a:r>
            <a:r>
              <a:rPr lang="en-US" sz="2000" dirty="0" smtClean="0">
                <a:latin typeface="Calibri" pitchFamily="34" charset="0"/>
              </a:rPr>
              <a:t>(D</a:t>
            </a:r>
            <a:r>
              <a:rPr lang="en-US" sz="2000" baseline="-25000" dirty="0" smtClean="0">
                <a:latin typeface="Calibri" pitchFamily="34" charset="0"/>
              </a:rPr>
              <a:t>1</a:t>
            </a:r>
            <a:r>
              <a:rPr lang="en-US" sz="2000" dirty="0" smtClean="0">
                <a:latin typeface="Calibri" pitchFamily="34" charset="0"/>
              </a:rPr>
              <a:t>D</a:t>
            </a:r>
            <a:r>
              <a:rPr lang="en-US" sz="2000" baseline="-25000" dirty="0" smtClean="0">
                <a:latin typeface="Calibri" pitchFamily="34" charset="0"/>
              </a:rPr>
              <a:t>2</a:t>
            </a:r>
            <a:r>
              <a:rPr lang="en-US" sz="2000" dirty="0" smtClean="0">
                <a:latin typeface="Calibri" pitchFamily="34" charset="0"/>
              </a:rPr>
              <a:t>, D</a:t>
            </a:r>
            <a:r>
              <a:rPr lang="en-US" sz="2000" baseline="-25000" dirty="0" smtClean="0">
                <a:latin typeface="Calibri" pitchFamily="34" charset="0"/>
              </a:rPr>
              <a:t>3</a:t>
            </a:r>
            <a:r>
              <a:rPr lang="en-US" sz="2000" dirty="0" smtClean="0">
                <a:latin typeface="Calibri" pitchFamily="34" charset="0"/>
              </a:rPr>
              <a:t>, D</a:t>
            </a:r>
            <a:r>
              <a:rPr lang="en-US" sz="2000" baseline="-25000" dirty="0" smtClean="0">
                <a:latin typeface="Calibri" pitchFamily="34" charset="0"/>
              </a:rPr>
              <a:t>4</a:t>
            </a:r>
            <a:r>
              <a:rPr lang="en-US" sz="2000" dirty="0" smtClean="0">
                <a:latin typeface="Calibri" pitchFamily="34" charset="0"/>
              </a:rPr>
              <a:t> and D</a:t>
            </a:r>
            <a:r>
              <a:rPr lang="en-US" sz="2000" baseline="-25000" dirty="0" smtClean="0">
                <a:latin typeface="Calibri" pitchFamily="34" charset="0"/>
              </a:rPr>
              <a:t>5</a:t>
            </a:r>
            <a:r>
              <a:rPr lang="en-US" sz="2000" dirty="0" smtClean="0">
                <a:latin typeface="Calibri" pitchFamily="34" charset="0"/>
              </a:rPr>
              <a:t> receptor </a:t>
            </a:r>
            <a:r>
              <a:rPr lang="it-IT" sz="2000" dirty="0" smtClean="0">
                <a:latin typeface="Calibri" pitchFamily="34" charset="0"/>
              </a:rPr>
              <a:t>antagonist)</a:t>
            </a:r>
            <a:endParaRPr lang="en-US" sz="2400" dirty="0" smtClean="0">
              <a:latin typeface="Calibri" pitchFamily="34" charset="0"/>
            </a:endParaRPr>
          </a:p>
          <a:p>
            <a:pPr marL="228600" indent="-228600">
              <a:lnSpc>
                <a:spcPts val="2600"/>
              </a:lnSpc>
            </a:pPr>
            <a:r>
              <a:rPr lang="en-US" sz="2400" dirty="0" smtClean="0">
                <a:latin typeface="Calibri" pitchFamily="34" charset="0"/>
              </a:rPr>
              <a:t>Hydroxyzine </a:t>
            </a:r>
            <a:r>
              <a:rPr lang="en-US" sz="2000" dirty="0" smtClean="0">
                <a:latin typeface="Calibri" pitchFamily="34" charset="0"/>
              </a:rPr>
              <a:t>(weak D</a:t>
            </a:r>
            <a:r>
              <a:rPr lang="en-US" sz="2000" baseline="-25000" dirty="0" smtClean="0">
                <a:latin typeface="Calibri" pitchFamily="34" charset="0"/>
              </a:rPr>
              <a:t>2</a:t>
            </a:r>
            <a:r>
              <a:rPr lang="en-US" sz="2000" dirty="0">
                <a:latin typeface="Calibri" pitchFamily="34" charset="0"/>
              </a:rPr>
              <a:t> receptor </a:t>
            </a:r>
            <a:r>
              <a:rPr lang="it-IT" sz="2000" dirty="0" smtClean="0">
                <a:latin typeface="Calibri" pitchFamily="34" charset="0"/>
              </a:rPr>
              <a:t>antagonist)</a:t>
            </a:r>
          </a:p>
          <a:p>
            <a:pPr marL="228600" indent="-228600">
              <a:lnSpc>
                <a:spcPts val="2600"/>
              </a:lnSpc>
            </a:pPr>
            <a:r>
              <a:rPr lang="en-US" sz="2400" dirty="0" smtClean="0">
                <a:latin typeface="Calibri" pitchFamily="34" charset="0"/>
              </a:rPr>
              <a:t>Buspirone </a:t>
            </a:r>
            <a:r>
              <a:rPr lang="en-US" sz="2000" dirty="0">
                <a:latin typeface="Calibri" pitchFamily="34" charset="0"/>
              </a:rPr>
              <a:t>(weak D</a:t>
            </a:r>
            <a:r>
              <a:rPr lang="en-US" sz="2000" baseline="-25000" dirty="0">
                <a:latin typeface="Calibri" pitchFamily="34" charset="0"/>
              </a:rPr>
              <a:t>2</a:t>
            </a:r>
            <a:r>
              <a:rPr lang="en-US" sz="2000" dirty="0">
                <a:latin typeface="Calibri" pitchFamily="34" charset="0"/>
              </a:rPr>
              <a:t> receptor </a:t>
            </a:r>
            <a:r>
              <a:rPr lang="it-IT" sz="2000" dirty="0">
                <a:latin typeface="Calibri" pitchFamily="34" charset="0"/>
              </a:rPr>
              <a:t>antagonist</a:t>
            </a:r>
            <a:r>
              <a:rPr lang="it-IT" sz="2000" dirty="0" smtClean="0">
                <a:latin typeface="Calibri" pitchFamily="34" charset="0"/>
              </a:rPr>
              <a:t>)</a:t>
            </a:r>
            <a:endParaRPr lang="it-IT" sz="2000" dirty="0">
              <a:latin typeface="Calibri" pitchFamily="34" charset="0"/>
            </a:endParaRPr>
          </a:p>
        </p:txBody>
      </p:sp>
    </p:spTree>
    <p:extLst>
      <p:ext uri="{BB962C8B-B14F-4D97-AF65-F5344CB8AC3E}">
        <p14:creationId xmlns:p14="http://schemas.microsoft.com/office/powerpoint/2010/main" val="1538683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52400"/>
            <a:ext cx="8229600" cy="1143000"/>
          </a:xfrm>
        </p:spPr>
        <p:txBody>
          <a:bodyPr/>
          <a:lstStyle/>
          <a:p>
            <a:r>
              <a:rPr lang="en-US" sz="3200" b="1" i="1" dirty="0" smtClean="0">
                <a:solidFill>
                  <a:srgbClr val="34349E"/>
                </a:solidFill>
                <a:latin typeface="Calibri" pitchFamily="34" charset="0"/>
                <a:ea typeface="ＭＳ Ｐゴシック" pitchFamily="34" charset="-128"/>
              </a:rPr>
              <a:t>What Have We Learned?</a:t>
            </a:r>
          </a:p>
        </p:txBody>
      </p:sp>
      <p:sp>
        <p:nvSpPr>
          <p:cNvPr id="3" name="Content Placeholder 2"/>
          <p:cNvSpPr>
            <a:spLocks noGrp="1"/>
          </p:cNvSpPr>
          <p:nvPr>
            <p:ph idx="1"/>
          </p:nvPr>
        </p:nvSpPr>
        <p:spPr>
          <a:xfrm>
            <a:off x="685800" y="731837"/>
            <a:ext cx="8686800" cy="4525963"/>
          </a:xfrm>
        </p:spPr>
        <p:txBody>
          <a:bodyPr/>
          <a:lstStyle/>
          <a:p>
            <a:pPr marL="0" indent="0">
              <a:lnSpc>
                <a:spcPts val="2400"/>
              </a:lnSpc>
              <a:buFontTx/>
              <a:buNone/>
              <a:defRPr/>
            </a:pPr>
            <a:r>
              <a:rPr lang="en-US" sz="2200" b="1" u="sng" dirty="0" smtClean="0">
                <a:latin typeface="Calibri" pitchFamily="34" charset="0"/>
              </a:rPr>
              <a:t>Structural imaging (MRI)</a:t>
            </a:r>
          </a:p>
          <a:p>
            <a:pPr marL="571500" indent="-171450">
              <a:lnSpc>
                <a:spcPts val="2200"/>
              </a:lnSpc>
              <a:spcBef>
                <a:spcPts val="1200"/>
              </a:spcBef>
            </a:pPr>
            <a:r>
              <a:rPr lang="en-US" sz="2200" dirty="0" smtClean="0">
                <a:latin typeface="Calibri" pitchFamily="34" charset="0"/>
              </a:rPr>
              <a:t> </a:t>
            </a:r>
            <a:r>
              <a:rPr lang="en-US" sz="2200" dirty="0">
                <a:latin typeface="Calibri" pitchFamily="34" charset="0"/>
              </a:rPr>
              <a:t>smaller volume/thickness in many brain regions</a:t>
            </a:r>
          </a:p>
          <a:p>
            <a:pPr marL="628650" indent="-228600">
              <a:lnSpc>
                <a:spcPts val="2200"/>
              </a:lnSpc>
            </a:pPr>
            <a:r>
              <a:rPr lang="en-US" sz="2200" dirty="0">
                <a:latin typeface="Calibri" pitchFamily="34" charset="0"/>
              </a:rPr>
              <a:t>greatest effects linked to alcohol</a:t>
            </a:r>
          </a:p>
          <a:p>
            <a:pPr marL="628650" indent="-228600">
              <a:lnSpc>
                <a:spcPts val="2200"/>
              </a:lnSpc>
            </a:pPr>
            <a:r>
              <a:rPr lang="en-US" sz="2200" dirty="0" smtClean="0">
                <a:latin typeface="Calibri" pitchFamily="34" charset="0"/>
              </a:rPr>
              <a:t>general </a:t>
            </a:r>
            <a:r>
              <a:rPr lang="en-US" sz="2200" dirty="0">
                <a:latin typeface="Calibri" pitchFamily="34" charset="0"/>
              </a:rPr>
              <a:t>effects</a:t>
            </a:r>
            <a:r>
              <a:rPr lang="en-US" sz="2200" dirty="0" smtClean="0">
                <a:latin typeface="Calibri" pitchFamily="34" charset="0"/>
              </a:rPr>
              <a:t>: i</a:t>
            </a:r>
            <a:r>
              <a:rPr lang="en-US" sz="2100" dirty="0" smtClean="0">
                <a:latin typeface="Calibri" pitchFamily="34" charset="0"/>
              </a:rPr>
              <a:t>nsula, orbitofrontal cortex</a:t>
            </a:r>
          </a:p>
          <a:p>
            <a:pPr marL="628650" indent="-228600">
              <a:lnSpc>
                <a:spcPts val="2200"/>
              </a:lnSpc>
              <a:spcAft>
                <a:spcPts val="600"/>
              </a:spcAft>
            </a:pPr>
            <a:r>
              <a:rPr lang="en-US" sz="2200" dirty="0" smtClean="0">
                <a:latin typeface="Calibri" pitchFamily="34" charset="0"/>
              </a:rPr>
              <a:t>evidence for predisposing factors &amp;</a:t>
            </a:r>
            <a:br>
              <a:rPr lang="en-US" sz="2200" dirty="0" smtClean="0">
                <a:latin typeface="Calibri" pitchFamily="34" charset="0"/>
              </a:rPr>
            </a:br>
            <a:r>
              <a:rPr lang="en-US" sz="2200" dirty="0" smtClean="0">
                <a:latin typeface="Calibri" pitchFamily="34" charset="0"/>
              </a:rPr>
              <a:t>for effects on brain development</a:t>
            </a:r>
          </a:p>
          <a:p>
            <a:pPr marL="0" indent="0">
              <a:lnSpc>
                <a:spcPts val="2200"/>
              </a:lnSpc>
              <a:buNone/>
            </a:pPr>
            <a:r>
              <a:rPr lang="en-US" sz="2200" b="1" u="sng" dirty="0" smtClean="0">
                <a:latin typeface="Calibri" pitchFamily="34" charset="0"/>
              </a:rPr>
              <a:t>Molecular </a:t>
            </a:r>
            <a:r>
              <a:rPr lang="en-US" sz="2200" b="1" u="sng" dirty="0">
                <a:latin typeface="Calibri" pitchFamily="34" charset="0"/>
              </a:rPr>
              <a:t>imaging (PET</a:t>
            </a:r>
            <a:r>
              <a:rPr lang="en-US" sz="2200" b="1" u="sng" dirty="0" smtClean="0">
                <a:latin typeface="Calibri" pitchFamily="34" charset="0"/>
              </a:rPr>
              <a:t>)</a:t>
            </a:r>
            <a:endParaRPr lang="en-US" sz="2200" b="1" u="sng" dirty="0">
              <a:latin typeface="Calibri" pitchFamily="34" charset="0"/>
            </a:endParaRPr>
          </a:p>
          <a:p>
            <a:pPr marL="628650" indent="-228600">
              <a:lnSpc>
                <a:spcPts val="2200"/>
              </a:lnSpc>
            </a:pPr>
            <a:r>
              <a:rPr lang="en-US" sz="2200" dirty="0" smtClean="0">
                <a:latin typeface="Calibri" pitchFamily="34" charset="0"/>
              </a:rPr>
              <a:t>prefrontal cortex and amygdala in craving</a:t>
            </a:r>
          </a:p>
          <a:p>
            <a:pPr marL="628650" indent="-228600">
              <a:lnSpc>
                <a:spcPts val="2200"/>
              </a:lnSpc>
            </a:pPr>
            <a:r>
              <a:rPr lang="en-US" sz="2200" dirty="0" smtClean="0">
                <a:latin typeface="Calibri" pitchFamily="34" charset="0"/>
              </a:rPr>
              <a:t>craving and acute effects of drugs involve dopamine release</a:t>
            </a:r>
          </a:p>
          <a:p>
            <a:pPr marL="628650" indent="-228600">
              <a:lnSpc>
                <a:spcPts val="2200"/>
              </a:lnSpc>
              <a:spcAft>
                <a:spcPts val="600"/>
              </a:spcAft>
            </a:pPr>
            <a:r>
              <a:rPr lang="en-US" sz="2200" dirty="0" smtClean="0">
                <a:latin typeface="Calibri" pitchFamily="34" charset="0"/>
              </a:rPr>
              <a:t>imbalance of D1- vs. D2-type dopamine receptors</a:t>
            </a:r>
          </a:p>
          <a:p>
            <a:pPr marL="0" indent="0">
              <a:lnSpc>
                <a:spcPts val="2200"/>
              </a:lnSpc>
              <a:buNone/>
            </a:pPr>
            <a:r>
              <a:rPr lang="en-US" sz="2200" b="1" u="sng" dirty="0">
                <a:latin typeface="Calibri" pitchFamily="34" charset="0"/>
              </a:rPr>
              <a:t>Functional </a:t>
            </a:r>
            <a:r>
              <a:rPr lang="en-US" sz="2200" b="1" u="sng" dirty="0" smtClean="0">
                <a:latin typeface="Calibri" pitchFamily="34" charset="0"/>
              </a:rPr>
              <a:t>MRI</a:t>
            </a:r>
            <a:endParaRPr lang="en-US" sz="2200" b="1" u="sng" dirty="0">
              <a:latin typeface="Calibri" pitchFamily="34" charset="0"/>
            </a:endParaRPr>
          </a:p>
          <a:p>
            <a:pPr marL="628650" indent="-228600">
              <a:lnSpc>
                <a:spcPts val="2200"/>
              </a:lnSpc>
            </a:pPr>
            <a:r>
              <a:rPr lang="en-US" sz="2200" dirty="0" smtClean="0">
                <a:latin typeface="Calibri" pitchFamily="34" charset="0"/>
              </a:rPr>
              <a:t>cortical </a:t>
            </a:r>
            <a:r>
              <a:rPr lang="en-US" sz="2200" dirty="0">
                <a:latin typeface="Calibri" pitchFamily="34" charset="0"/>
              </a:rPr>
              <a:t>activity predicts treatment </a:t>
            </a:r>
            <a:r>
              <a:rPr lang="en-US" sz="2200" dirty="0" smtClean="0">
                <a:latin typeface="Calibri" pitchFamily="34" charset="0"/>
              </a:rPr>
              <a:t>outcome</a:t>
            </a:r>
          </a:p>
          <a:p>
            <a:pPr marL="628650" indent="-228600">
              <a:lnSpc>
                <a:spcPts val="2200"/>
              </a:lnSpc>
            </a:pPr>
            <a:r>
              <a:rPr lang="en-US" sz="2200" dirty="0" smtClean="0">
                <a:latin typeface="Calibri" pitchFamily="34" charset="0"/>
              </a:rPr>
              <a:t>cortical </a:t>
            </a:r>
            <a:r>
              <a:rPr lang="en-US" sz="2200" dirty="0">
                <a:latin typeface="Calibri" pitchFamily="34" charset="0"/>
              </a:rPr>
              <a:t>activity, linked to D2 receptor availability, </a:t>
            </a:r>
            <a:br>
              <a:rPr lang="en-US" sz="2200" dirty="0">
                <a:latin typeface="Calibri" pitchFamily="34" charset="0"/>
              </a:rPr>
            </a:br>
            <a:r>
              <a:rPr lang="en-US" sz="2200" dirty="0">
                <a:latin typeface="Calibri" pitchFamily="34" charset="0"/>
              </a:rPr>
              <a:t>   determines inhibitory control and adaptive decision-making </a:t>
            </a:r>
          </a:p>
          <a:p>
            <a:pPr indent="0">
              <a:buFontTx/>
              <a:buNone/>
              <a:defRPr/>
            </a:pPr>
            <a:r>
              <a:rPr lang="en-US" sz="2200" dirty="0" smtClean="0">
                <a:latin typeface="Calibri" pitchFamily="34" charset="0"/>
              </a:rPr>
              <a:t/>
            </a:r>
            <a:br>
              <a:rPr lang="en-US" sz="2200" dirty="0" smtClean="0">
                <a:latin typeface="Calibri" pitchFamily="34" charset="0"/>
              </a:rPr>
            </a:br>
            <a:endParaRPr lang="en-US" sz="2200" dirty="0" smtClean="0">
              <a:latin typeface="Calibri" pitchFamily="34" charset="0"/>
            </a:endParaRPr>
          </a:p>
          <a:p>
            <a:pPr indent="0">
              <a:buFont typeface="Wingdings" pitchFamily="2" charset="2"/>
              <a:buChar char="§"/>
              <a:defRPr/>
            </a:pPr>
            <a:endParaRPr lang="en-US" sz="2200" dirty="0">
              <a:latin typeface="Calibri" pitchFamily="34" charset="0"/>
            </a:endParaRPr>
          </a:p>
          <a:p>
            <a:pPr indent="0">
              <a:buFont typeface="Wingdings" pitchFamily="2" charset="2"/>
              <a:buChar char="§"/>
              <a:defRPr/>
            </a:pPr>
            <a:endParaRPr lang="en-US" sz="2200" dirty="0" smtClean="0">
              <a:latin typeface="Calibri" pitchFamily="34" charset="0"/>
            </a:endParaRPr>
          </a:p>
          <a:p>
            <a:pPr indent="0">
              <a:buFont typeface="Wingdings" pitchFamily="2" charset="2"/>
              <a:buChar char="§"/>
              <a:defRPr/>
            </a:pPr>
            <a:endParaRPr lang="en-US" sz="2200" dirty="0" smtClean="0">
              <a:latin typeface="Calibri" pitchFamily="34" charset="0"/>
            </a:endParaRPr>
          </a:p>
          <a:p>
            <a:pPr indent="0">
              <a:buFontTx/>
              <a:buNone/>
              <a:defRPr/>
            </a:pPr>
            <a:endParaRPr lang="en-US" sz="2200" dirty="0" smtClean="0">
              <a:latin typeface="Calibri" pitchFamily="34" charset="0"/>
            </a:endParaRPr>
          </a:p>
          <a:p>
            <a:pPr>
              <a:defRPr/>
            </a:pPr>
            <a:r>
              <a:rPr lang="en-US" sz="2200" dirty="0" smtClean="0">
                <a:latin typeface="Calibri" pitchFamily="34" charset="0"/>
              </a:rPr>
              <a:t> </a:t>
            </a:r>
            <a:endParaRPr lang="en-US" sz="2200" dirty="0">
              <a:latin typeface="Calibri" pitchFamily="34" charset="0"/>
            </a:endParaRPr>
          </a:p>
        </p:txBody>
      </p:sp>
      <p:sp>
        <p:nvSpPr>
          <p:cNvPr id="2" name="TextBox 1"/>
          <p:cNvSpPr txBox="1"/>
          <p:nvPr/>
        </p:nvSpPr>
        <p:spPr>
          <a:xfrm>
            <a:off x="533400" y="5715000"/>
            <a:ext cx="7508402" cy="830997"/>
          </a:xfrm>
          <a:prstGeom prst="rect">
            <a:avLst/>
          </a:prstGeom>
          <a:noFill/>
        </p:spPr>
        <p:txBody>
          <a:bodyPr wrap="none" rtlCol="0">
            <a:spAutoFit/>
          </a:bodyPr>
          <a:lstStyle/>
          <a:p>
            <a:r>
              <a:rPr lang="en-US" sz="2400" b="1" i="1" dirty="0" smtClean="0">
                <a:solidFill>
                  <a:srgbClr val="4E4EC6"/>
                </a:solidFill>
                <a:latin typeface="Calibri" pitchFamily="34" charset="0"/>
              </a:rPr>
              <a:t>Increasing signaling through D2-type dopamine receptors</a:t>
            </a:r>
            <a:br>
              <a:rPr lang="en-US" sz="2400" b="1" i="1" dirty="0" smtClean="0">
                <a:solidFill>
                  <a:srgbClr val="4E4EC6"/>
                </a:solidFill>
                <a:latin typeface="Calibri" pitchFamily="34" charset="0"/>
              </a:rPr>
            </a:br>
            <a:r>
              <a:rPr lang="en-US" sz="2400" b="1" i="1" dirty="0" smtClean="0">
                <a:solidFill>
                  <a:srgbClr val="4E4EC6"/>
                </a:solidFill>
                <a:latin typeface="Calibri" pitchFamily="34" charset="0"/>
              </a:rPr>
              <a:t> may improve clinical outcome.   </a:t>
            </a:r>
            <a:endParaRPr lang="en-US" sz="2400" b="1" i="1" dirty="0">
              <a:solidFill>
                <a:srgbClr val="4E4EC6"/>
              </a:solidFill>
              <a:latin typeface="Calibri" pitchFamily="34" charset="0"/>
            </a:endParaRPr>
          </a:p>
        </p:txBody>
      </p:sp>
    </p:spTree>
    <p:extLst>
      <p:ext uri="{BB962C8B-B14F-4D97-AF65-F5344CB8AC3E}">
        <p14:creationId xmlns:p14="http://schemas.microsoft.com/office/powerpoint/2010/main" val="859694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52400"/>
            <a:ext cx="8229600" cy="1143000"/>
          </a:xfrm>
        </p:spPr>
        <p:txBody>
          <a:bodyPr/>
          <a:lstStyle/>
          <a:p>
            <a:r>
              <a:rPr lang="en-US" sz="3200" b="1" i="1" dirty="0" smtClean="0">
                <a:solidFill>
                  <a:srgbClr val="34349E"/>
                </a:solidFill>
                <a:latin typeface="Calibri" pitchFamily="34" charset="0"/>
                <a:ea typeface="ＭＳ Ｐゴシック" pitchFamily="34" charset="-128"/>
              </a:rPr>
              <a:t>What Have We Learned?</a:t>
            </a:r>
          </a:p>
        </p:txBody>
      </p:sp>
      <p:sp>
        <p:nvSpPr>
          <p:cNvPr id="3" name="Content Placeholder 2"/>
          <p:cNvSpPr>
            <a:spLocks noGrp="1"/>
          </p:cNvSpPr>
          <p:nvPr>
            <p:ph idx="1"/>
          </p:nvPr>
        </p:nvSpPr>
        <p:spPr>
          <a:xfrm>
            <a:off x="685800" y="731837"/>
            <a:ext cx="8686800" cy="4525963"/>
          </a:xfrm>
        </p:spPr>
        <p:txBody>
          <a:bodyPr/>
          <a:lstStyle/>
          <a:p>
            <a:pPr marL="0" indent="0">
              <a:lnSpc>
                <a:spcPts val="2400"/>
              </a:lnSpc>
              <a:buFontTx/>
              <a:buNone/>
              <a:defRPr/>
            </a:pPr>
            <a:r>
              <a:rPr lang="en-US" sz="2200" b="1" u="sng" dirty="0" smtClean="0">
                <a:latin typeface="Calibri" pitchFamily="34" charset="0"/>
              </a:rPr>
              <a:t>Structural imaging (MRI)</a:t>
            </a:r>
          </a:p>
          <a:p>
            <a:pPr marL="571500" indent="-171450">
              <a:lnSpc>
                <a:spcPts val="2200"/>
              </a:lnSpc>
              <a:spcBef>
                <a:spcPts val="1200"/>
              </a:spcBef>
            </a:pPr>
            <a:r>
              <a:rPr lang="en-US" sz="2200" dirty="0" smtClean="0">
                <a:latin typeface="Calibri" pitchFamily="34" charset="0"/>
              </a:rPr>
              <a:t> </a:t>
            </a:r>
            <a:r>
              <a:rPr lang="en-US" sz="2200" dirty="0">
                <a:latin typeface="Calibri" pitchFamily="34" charset="0"/>
              </a:rPr>
              <a:t>smaller volume/thickness in many brain regions</a:t>
            </a:r>
          </a:p>
          <a:p>
            <a:pPr marL="628650" indent="-228600">
              <a:lnSpc>
                <a:spcPts val="2200"/>
              </a:lnSpc>
            </a:pPr>
            <a:r>
              <a:rPr lang="en-US" sz="2200" dirty="0">
                <a:latin typeface="Calibri" pitchFamily="34" charset="0"/>
              </a:rPr>
              <a:t>greatest effects linked to alcohol</a:t>
            </a:r>
          </a:p>
          <a:p>
            <a:pPr marL="628650" indent="-228600">
              <a:lnSpc>
                <a:spcPts val="2200"/>
              </a:lnSpc>
            </a:pPr>
            <a:r>
              <a:rPr lang="en-US" sz="2200" dirty="0" smtClean="0">
                <a:latin typeface="Calibri" pitchFamily="34" charset="0"/>
              </a:rPr>
              <a:t>general </a:t>
            </a:r>
            <a:r>
              <a:rPr lang="en-US" sz="2200" dirty="0">
                <a:latin typeface="Calibri" pitchFamily="34" charset="0"/>
              </a:rPr>
              <a:t>effects</a:t>
            </a:r>
            <a:r>
              <a:rPr lang="en-US" sz="2200" dirty="0" smtClean="0">
                <a:latin typeface="Calibri" pitchFamily="34" charset="0"/>
              </a:rPr>
              <a:t>: i</a:t>
            </a:r>
            <a:r>
              <a:rPr lang="en-US" sz="2100" dirty="0" smtClean="0">
                <a:latin typeface="Calibri" pitchFamily="34" charset="0"/>
              </a:rPr>
              <a:t>nsula, orbitofrontal cortex</a:t>
            </a:r>
          </a:p>
          <a:p>
            <a:pPr marL="628650" indent="-228600">
              <a:lnSpc>
                <a:spcPts val="2200"/>
              </a:lnSpc>
              <a:spcAft>
                <a:spcPts val="600"/>
              </a:spcAft>
            </a:pPr>
            <a:r>
              <a:rPr lang="en-US" sz="2200" dirty="0" smtClean="0">
                <a:latin typeface="Calibri" pitchFamily="34" charset="0"/>
              </a:rPr>
              <a:t>evidence for predisposing factors &amp;</a:t>
            </a:r>
            <a:br>
              <a:rPr lang="en-US" sz="2200" dirty="0" smtClean="0">
                <a:latin typeface="Calibri" pitchFamily="34" charset="0"/>
              </a:rPr>
            </a:br>
            <a:r>
              <a:rPr lang="en-US" sz="2200" dirty="0" smtClean="0">
                <a:latin typeface="Calibri" pitchFamily="34" charset="0"/>
              </a:rPr>
              <a:t>for effects on brain development</a:t>
            </a:r>
          </a:p>
          <a:p>
            <a:pPr marL="0" indent="0">
              <a:lnSpc>
                <a:spcPts val="2200"/>
              </a:lnSpc>
              <a:buNone/>
            </a:pPr>
            <a:r>
              <a:rPr lang="en-US" sz="2200" b="1" u="sng" dirty="0" smtClean="0">
                <a:latin typeface="Calibri" pitchFamily="34" charset="0"/>
              </a:rPr>
              <a:t>Molecular </a:t>
            </a:r>
            <a:r>
              <a:rPr lang="en-US" sz="2200" b="1" u="sng" dirty="0">
                <a:latin typeface="Calibri" pitchFamily="34" charset="0"/>
              </a:rPr>
              <a:t>imaging (PET</a:t>
            </a:r>
            <a:r>
              <a:rPr lang="en-US" sz="2200" b="1" u="sng" dirty="0" smtClean="0">
                <a:latin typeface="Calibri" pitchFamily="34" charset="0"/>
              </a:rPr>
              <a:t>)</a:t>
            </a:r>
            <a:endParaRPr lang="en-US" sz="2200" b="1" u="sng" dirty="0">
              <a:latin typeface="Calibri" pitchFamily="34" charset="0"/>
            </a:endParaRPr>
          </a:p>
          <a:p>
            <a:pPr marL="628650" indent="-228600">
              <a:lnSpc>
                <a:spcPts val="2200"/>
              </a:lnSpc>
            </a:pPr>
            <a:r>
              <a:rPr lang="en-US" sz="2200" dirty="0" smtClean="0">
                <a:latin typeface="Calibri" pitchFamily="34" charset="0"/>
              </a:rPr>
              <a:t>prefrontal cortex and amygdala in craving</a:t>
            </a:r>
          </a:p>
          <a:p>
            <a:pPr marL="628650" indent="-228600">
              <a:lnSpc>
                <a:spcPts val="2200"/>
              </a:lnSpc>
            </a:pPr>
            <a:r>
              <a:rPr lang="en-US" sz="2200" dirty="0" smtClean="0">
                <a:latin typeface="Calibri" pitchFamily="34" charset="0"/>
              </a:rPr>
              <a:t>craving and acute effects of drugs involve dopamine release</a:t>
            </a:r>
          </a:p>
          <a:p>
            <a:pPr marL="628650" indent="-228600">
              <a:lnSpc>
                <a:spcPts val="2200"/>
              </a:lnSpc>
              <a:spcAft>
                <a:spcPts val="600"/>
              </a:spcAft>
            </a:pPr>
            <a:r>
              <a:rPr lang="en-US" sz="2200" dirty="0" smtClean="0">
                <a:latin typeface="Calibri" pitchFamily="34" charset="0"/>
              </a:rPr>
              <a:t>imbalance of D1- vs. D2-type dopamine receptors</a:t>
            </a:r>
          </a:p>
          <a:p>
            <a:pPr marL="0" indent="0">
              <a:lnSpc>
                <a:spcPts val="2200"/>
              </a:lnSpc>
              <a:buNone/>
            </a:pPr>
            <a:r>
              <a:rPr lang="en-US" sz="2200" b="1" u="sng" dirty="0">
                <a:latin typeface="Calibri" pitchFamily="34" charset="0"/>
              </a:rPr>
              <a:t>Functional </a:t>
            </a:r>
            <a:r>
              <a:rPr lang="en-US" sz="2200" b="1" u="sng" dirty="0" smtClean="0">
                <a:latin typeface="Calibri" pitchFamily="34" charset="0"/>
              </a:rPr>
              <a:t>MRI</a:t>
            </a:r>
            <a:endParaRPr lang="en-US" sz="2200" b="1" u="sng" dirty="0">
              <a:latin typeface="Calibri" pitchFamily="34" charset="0"/>
            </a:endParaRPr>
          </a:p>
          <a:p>
            <a:pPr marL="628650" indent="-228600">
              <a:lnSpc>
                <a:spcPts val="2200"/>
              </a:lnSpc>
            </a:pPr>
            <a:r>
              <a:rPr lang="en-US" sz="2200" dirty="0" smtClean="0">
                <a:latin typeface="Calibri" pitchFamily="34" charset="0"/>
              </a:rPr>
              <a:t>cortical </a:t>
            </a:r>
            <a:r>
              <a:rPr lang="en-US" sz="2200" dirty="0">
                <a:latin typeface="Calibri" pitchFamily="34" charset="0"/>
              </a:rPr>
              <a:t>activity predicts treatment </a:t>
            </a:r>
            <a:r>
              <a:rPr lang="en-US" sz="2200" dirty="0" smtClean="0">
                <a:latin typeface="Calibri" pitchFamily="34" charset="0"/>
              </a:rPr>
              <a:t>outcome</a:t>
            </a:r>
          </a:p>
          <a:p>
            <a:pPr marL="628650" indent="-228600">
              <a:lnSpc>
                <a:spcPts val="2200"/>
              </a:lnSpc>
            </a:pPr>
            <a:r>
              <a:rPr lang="en-US" sz="2200" dirty="0" smtClean="0">
                <a:latin typeface="Calibri" pitchFamily="34" charset="0"/>
              </a:rPr>
              <a:t>cortical </a:t>
            </a:r>
            <a:r>
              <a:rPr lang="en-US" sz="2200" dirty="0">
                <a:latin typeface="Calibri" pitchFamily="34" charset="0"/>
              </a:rPr>
              <a:t>activity, linked to D2 receptor availability, </a:t>
            </a:r>
            <a:br>
              <a:rPr lang="en-US" sz="2200" dirty="0">
                <a:latin typeface="Calibri" pitchFamily="34" charset="0"/>
              </a:rPr>
            </a:br>
            <a:r>
              <a:rPr lang="en-US" sz="2200" dirty="0">
                <a:latin typeface="Calibri" pitchFamily="34" charset="0"/>
              </a:rPr>
              <a:t>   determines inhibitory control and adaptive decision-making </a:t>
            </a:r>
          </a:p>
          <a:p>
            <a:pPr indent="0">
              <a:buFontTx/>
              <a:buNone/>
              <a:defRPr/>
            </a:pPr>
            <a:r>
              <a:rPr lang="en-US" sz="2200" dirty="0" smtClean="0">
                <a:latin typeface="Calibri" pitchFamily="34" charset="0"/>
              </a:rPr>
              <a:t/>
            </a:r>
            <a:br>
              <a:rPr lang="en-US" sz="2200" dirty="0" smtClean="0">
                <a:latin typeface="Calibri" pitchFamily="34" charset="0"/>
              </a:rPr>
            </a:br>
            <a:endParaRPr lang="en-US" sz="2200" dirty="0" smtClean="0">
              <a:latin typeface="Calibri" pitchFamily="34" charset="0"/>
            </a:endParaRPr>
          </a:p>
          <a:p>
            <a:pPr indent="0">
              <a:buFont typeface="Wingdings" pitchFamily="2" charset="2"/>
              <a:buChar char="§"/>
              <a:defRPr/>
            </a:pPr>
            <a:endParaRPr lang="en-US" sz="2200" dirty="0">
              <a:latin typeface="Calibri" pitchFamily="34" charset="0"/>
            </a:endParaRPr>
          </a:p>
          <a:p>
            <a:pPr indent="0">
              <a:buFont typeface="Wingdings" pitchFamily="2" charset="2"/>
              <a:buChar char="§"/>
              <a:defRPr/>
            </a:pPr>
            <a:endParaRPr lang="en-US" sz="2200" dirty="0" smtClean="0">
              <a:latin typeface="Calibri" pitchFamily="34" charset="0"/>
            </a:endParaRPr>
          </a:p>
          <a:p>
            <a:pPr indent="0">
              <a:buFont typeface="Wingdings" pitchFamily="2" charset="2"/>
              <a:buChar char="§"/>
              <a:defRPr/>
            </a:pPr>
            <a:endParaRPr lang="en-US" sz="2200" dirty="0" smtClean="0">
              <a:latin typeface="Calibri" pitchFamily="34" charset="0"/>
            </a:endParaRPr>
          </a:p>
          <a:p>
            <a:pPr indent="0">
              <a:buFontTx/>
              <a:buNone/>
              <a:defRPr/>
            </a:pPr>
            <a:endParaRPr lang="en-US" sz="2200" dirty="0" smtClean="0">
              <a:latin typeface="Calibri" pitchFamily="34" charset="0"/>
            </a:endParaRPr>
          </a:p>
          <a:p>
            <a:pPr>
              <a:defRPr/>
            </a:pPr>
            <a:r>
              <a:rPr lang="en-US" sz="2200" dirty="0" smtClean="0">
                <a:latin typeface="Calibri" pitchFamily="34" charset="0"/>
              </a:rPr>
              <a:t> </a:t>
            </a:r>
            <a:endParaRPr lang="en-US" sz="2200" dirty="0">
              <a:latin typeface="Calibri" pitchFamily="34" charset="0"/>
            </a:endParaRPr>
          </a:p>
        </p:txBody>
      </p:sp>
      <p:sp>
        <p:nvSpPr>
          <p:cNvPr id="2" name="TextBox 1"/>
          <p:cNvSpPr txBox="1"/>
          <p:nvPr/>
        </p:nvSpPr>
        <p:spPr>
          <a:xfrm>
            <a:off x="533400" y="5715000"/>
            <a:ext cx="7508402" cy="830997"/>
          </a:xfrm>
          <a:prstGeom prst="rect">
            <a:avLst/>
          </a:prstGeom>
          <a:noFill/>
        </p:spPr>
        <p:txBody>
          <a:bodyPr wrap="none" rtlCol="0">
            <a:spAutoFit/>
          </a:bodyPr>
          <a:lstStyle/>
          <a:p>
            <a:r>
              <a:rPr lang="en-US" sz="2400" b="1" i="1" dirty="0" smtClean="0">
                <a:solidFill>
                  <a:srgbClr val="4E4EC6"/>
                </a:solidFill>
                <a:latin typeface="Calibri" pitchFamily="34" charset="0"/>
              </a:rPr>
              <a:t>Increasing signaling through D2-type dopamine receptors</a:t>
            </a:r>
            <a:br>
              <a:rPr lang="en-US" sz="2400" b="1" i="1" dirty="0" smtClean="0">
                <a:solidFill>
                  <a:srgbClr val="4E4EC6"/>
                </a:solidFill>
                <a:latin typeface="Calibri" pitchFamily="34" charset="0"/>
              </a:rPr>
            </a:br>
            <a:r>
              <a:rPr lang="en-US" sz="2400" b="1" i="1" dirty="0" smtClean="0">
                <a:solidFill>
                  <a:srgbClr val="4E4EC6"/>
                </a:solidFill>
                <a:latin typeface="Calibri" pitchFamily="34" charset="0"/>
              </a:rPr>
              <a:t> may improve clinical outcome.   </a:t>
            </a:r>
            <a:endParaRPr lang="en-US" sz="2400" b="1" i="1" dirty="0">
              <a:solidFill>
                <a:srgbClr val="4E4EC6"/>
              </a:solidFill>
              <a:latin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36"/>
          <p:cNvGrpSpPr>
            <a:grpSpLocks/>
          </p:cNvGrpSpPr>
          <p:nvPr/>
        </p:nvGrpSpPr>
        <p:grpSpPr bwMode="auto">
          <a:xfrm>
            <a:off x="4727575" y="2408238"/>
            <a:ext cx="3121025" cy="2903537"/>
            <a:chOff x="4473830" y="570702"/>
            <a:chExt cx="3120612" cy="2903762"/>
          </a:xfrm>
        </p:grpSpPr>
        <p:grpSp>
          <p:nvGrpSpPr>
            <p:cNvPr id="52252" name="Group 35"/>
            <p:cNvGrpSpPr>
              <a:grpSpLocks/>
            </p:cNvGrpSpPr>
            <p:nvPr/>
          </p:nvGrpSpPr>
          <p:grpSpPr bwMode="auto">
            <a:xfrm>
              <a:off x="4473830" y="744048"/>
              <a:ext cx="3120612" cy="2730416"/>
              <a:chOff x="4473830" y="744048"/>
              <a:chExt cx="3120612" cy="2730416"/>
            </a:xfrm>
          </p:grpSpPr>
          <p:pic>
            <p:nvPicPr>
              <p:cNvPr id="52255" name="Picture 1" descr="Striatum_triple bar graphs exer.pdf"/>
              <p:cNvPicPr>
                <a:picLocks noChangeAspect="1"/>
              </p:cNvPicPr>
              <p:nvPr/>
            </p:nvPicPr>
            <p:blipFill>
              <a:blip r:embed="rId3">
                <a:extLst>
                  <a:ext uri="{28A0092B-C50C-407E-A947-70E740481C1C}">
                    <a14:useLocalDpi xmlns:a14="http://schemas.microsoft.com/office/drawing/2010/main" val="0"/>
                  </a:ext>
                </a:extLst>
              </a:blip>
              <a:srcRect l="14729" t="9338" r="29498" b="52956"/>
              <a:stretch>
                <a:fillRect/>
              </a:stretch>
            </p:blipFill>
            <p:spPr bwMode="auto">
              <a:xfrm>
                <a:off x="4473830" y="744048"/>
                <a:ext cx="3120612" cy="273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878582" y="958082"/>
                <a:ext cx="717455" cy="4032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2253" name="TextBox 14"/>
            <p:cNvSpPr txBox="1">
              <a:spLocks noChangeArrowheads="1"/>
            </p:cNvSpPr>
            <p:nvPr/>
          </p:nvSpPr>
          <p:spPr bwMode="auto">
            <a:xfrm>
              <a:off x="6119355" y="1057013"/>
              <a:ext cx="4387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a:t>*</a:t>
              </a:r>
            </a:p>
          </p:txBody>
        </p:sp>
        <p:sp>
          <p:nvSpPr>
            <p:cNvPr id="52254" name="TextBox 39"/>
            <p:cNvSpPr txBox="1">
              <a:spLocks noChangeArrowheads="1"/>
            </p:cNvSpPr>
            <p:nvPr/>
          </p:nvSpPr>
          <p:spPr bwMode="auto">
            <a:xfrm>
              <a:off x="7076282" y="570702"/>
              <a:ext cx="4387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a:t>*</a:t>
              </a:r>
              <a:endParaRPr lang="en-US" sz="2400" b="1"/>
            </a:p>
          </p:txBody>
        </p:sp>
      </p:grpSp>
      <p:grpSp>
        <p:nvGrpSpPr>
          <p:cNvPr id="52227" name="Group 44"/>
          <p:cNvGrpSpPr>
            <a:grpSpLocks/>
          </p:cNvGrpSpPr>
          <p:nvPr/>
        </p:nvGrpSpPr>
        <p:grpSpPr bwMode="auto">
          <a:xfrm>
            <a:off x="937453" y="2831617"/>
            <a:ext cx="3425825" cy="2782888"/>
            <a:chOff x="675701" y="864860"/>
            <a:chExt cx="3426398" cy="2783677"/>
          </a:xfrm>
        </p:grpSpPr>
        <p:pic>
          <p:nvPicPr>
            <p:cNvPr id="52250" name="Picture 34" descr="Striatum_triple bar graphs edur.pdf"/>
            <p:cNvPicPr>
              <a:picLocks noChangeAspect="1"/>
            </p:cNvPicPr>
            <p:nvPr/>
          </p:nvPicPr>
          <p:blipFill>
            <a:blip r:embed="rId4">
              <a:extLst>
                <a:ext uri="{28A0092B-C50C-407E-A947-70E740481C1C}">
                  <a14:useLocalDpi xmlns:a14="http://schemas.microsoft.com/office/drawing/2010/main" val="0"/>
                </a:ext>
              </a:extLst>
            </a:blip>
            <a:srcRect l="14767" t="12071" r="27153" b="51085"/>
            <a:stretch>
              <a:fillRect/>
            </a:stretch>
          </p:blipFill>
          <p:spPr bwMode="auto">
            <a:xfrm>
              <a:off x="675701" y="864860"/>
              <a:ext cx="3289821" cy="2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993254" y="3340475"/>
              <a:ext cx="3108845" cy="3080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 name="Group 7"/>
          <p:cNvGrpSpPr/>
          <p:nvPr/>
        </p:nvGrpSpPr>
        <p:grpSpPr>
          <a:xfrm>
            <a:off x="1181626" y="5229162"/>
            <a:ext cx="3217172" cy="466439"/>
            <a:chOff x="1386597" y="2904562"/>
            <a:chExt cx="3442864" cy="492536"/>
          </a:xfrm>
          <a:noFill/>
        </p:grpSpPr>
        <p:sp>
          <p:nvSpPr>
            <p:cNvPr id="19" name="TextBox 18"/>
            <p:cNvSpPr txBox="1"/>
            <p:nvPr/>
          </p:nvSpPr>
          <p:spPr>
            <a:xfrm rot="19983194">
              <a:off x="1386597" y="3007102"/>
              <a:ext cx="858073" cy="389996"/>
            </a:xfrm>
            <a:prstGeom prst="rect">
              <a:avLst/>
            </a:prstGeom>
            <a:grpFill/>
          </p:spPr>
          <p:txBody>
            <a:bodyPr wrap="none">
              <a:spAutoFit/>
            </a:bodyPr>
            <a:lstStyle/>
            <a:p>
              <a:pPr>
                <a:defRPr/>
              </a:pPr>
              <a:r>
                <a:rPr lang="en-US" b="1" dirty="0">
                  <a:latin typeface="Calibri" pitchFamily="34" charset="0"/>
                </a:rPr>
                <a:t>Limbic</a:t>
              </a:r>
            </a:p>
          </p:txBody>
        </p:sp>
        <p:sp>
          <p:nvSpPr>
            <p:cNvPr id="20" name="TextBox 19"/>
            <p:cNvSpPr txBox="1"/>
            <p:nvPr/>
          </p:nvSpPr>
          <p:spPr>
            <a:xfrm rot="20040785">
              <a:off x="2169883" y="2904562"/>
              <a:ext cx="1340733" cy="487495"/>
            </a:xfrm>
            <a:prstGeom prst="rect">
              <a:avLst/>
            </a:prstGeom>
            <a:grpFill/>
          </p:spPr>
          <p:txBody>
            <a:bodyPr wrap="none">
              <a:spAutoFit/>
            </a:bodyPr>
            <a:lstStyle/>
            <a:p>
              <a:pPr>
                <a:defRPr/>
              </a:pPr>
              <a:r>
                <a:rPr lang="en-US" b="1" dirty="0">
                  <a:latin typeface="Calibri" pitchFamily="34" charset="0"/>
                </a:rPr>
                <a:t>Associative</a:t>
              </a:r>
              <a:endParaRPr lang="en-US" sz="2400" b="1" dirty="0">
                <a:latin typeface="Calibri" pitchFamily="34" charset="0"/>
              </a:endParaRPr>
            </a:p>
          </p:txBody>
        </p:sp>
        <p:sp>
          <p:nvSpPr>
            <p:cNvPr id="21" name="TextBox 20"/>
            <p:cNvSpPr txBox="1"/>
            <p:nvPr/>
          </p:nvSpPr>
          <p:spPr>
            <a:xfrm rot="20015920">
              <a:off x="3138981" y="2959935"/>
              <a:ext cx="1690480" cy="389996"/>
            </a:xfrm>
            <a:prstGeom prst="rect">
              <a:avLst/>
            </a:prstGeom>
            <a:grpFill/>
          </p:spPr>
          <p:txBody>
            <a:bodyPr wrap="none">
              <a:spAutoFit/>
            </a:bodyPr>
            <a:lstStyle/>
            <a:p>
              <a:pPr>
                <a:defRPr/>
              </a:pPr>
              <a:r>
                <a:rPr lang="en-US" b="1" dirty="0">
                  <a:latin typeface="Calibri" pitchFamily="34" charset="0"/>
                </a:rPr>
                <a:t>Sensory</a:t>
              </a:r>
              <a:r>
                <a:rPr lang="en-US" sz="1600" b="1" dirty="0">
                  <a:latin typeface="Calibri" pitchFamily="34" charset="0"/>
                </a:rPr>
                <a:t> </a:t>
              </a:r>
              <a:r>
                <a:rPr lang="en-US" b="1" dirty="0">
                  <a:latin typeface="Calibri" pitchFamily="34" charset="0"/>
                </a:rPr>
                <a:t>motor</a:t>
              </a:r>
            </a:p>
          </p:txBody>
        </p:sp>
      </p:grpSp>
      <p:sp>
        <p:nvSpPr>
          <p:cNvPr id="52229" name="TextBox 2"/>
          <p:cNvSpPr txBox="1">
            <a:spLocks noChangeArrowheads="1"/>
          </p:cNvSpPr>
          <p:nvPr/>
        </p:nvSpPr>
        <p:spPr bwMode="auto">
          <a:xfrm>
            <a:off x="5380430" y="6019800"/>
            <a:ext cx="2759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i="1" dirty="0">
                <a:latin typeface="Calibri" pitchFamily="34" charset="0"/>
              </a:rPr>
              <a:t>CL Robertson et al., 2016</a:t>
            </a:r>
          </a:p>
        </p:txBody>
      </p:sp>
      <p:sp>
        <p:nvSpPr>
          <p:cNvPr id="52230" name="TextBox 5"/>
          <p:cNvSpPr txBox="1">
            <a:spLocks noChangeArrowheads="1"/>
          </p:cNvSpPr>
          <p:nvPr/>
        </p:nvSpPr>
        <p:spPr bwMode="auto">
          <a:xfrm>
            <a:off x="0" y="141288"/>
            <a:ext cx="91440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ts val="3900"/>
              </a:lnSpc>
            </a:pPr>
            <a:r>
              <a:rPr lang="en-US" sz="3600" b="1" i="1" dirty="0">
                <a:solidFill>
                  <a:srgbClr val="34349E"/>
                </a:solidFill>
                <a:latin typeface="Calibri" pitchFamily="34" charset="0"/>
              </a:rPr>
              <a:t>8 Weeks of Exercise Training </a:t>
            </a:r>
            <a:br>
              <a:rPr lang="en-US" sz="3600" b="1" i="1" dirty="0">
                <a:solidFill>
                  <a:srgbClr val="34349E"/>
                </a:solidFill>
                <a:latin typeface="Calibri" pitchFamily="34" charset="0"/>
              </a:rPr>
            </a:br>
            <a:r>
              <a:rPr lang="en-US" sz="3600" b="1" i="1" dirty="0">
                <a:solidFill>
                  <a:srgbClr val="34349E"/>
                </a:solidFill>
                <a:latin typeface="Calibri" pitchFamily="34" charset="0"/>
              </a:rPr>
              <a:t>Upregulates  D2-Type Receptors </a:t>
            </a:r>
          </a:p>
        </p:txBody>
      </p:sp>
      <p:cxnSp>
        <p:nvCxnSpPr>
          <p:cNvPr id="10" name="Straight Connector 9"/>
          <p:cNvCxnSpPr/>
          <p:nvPr/>
        </p:nvCxnSpPr>
        <p:spPr>
          <a:xfrm>
            <a:off x="6500813" y="3189288"/>
            <a:ext cx="650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81600" y="5257800"/>
            <a:ext cx="2851150" cy="214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33" name="TextBox 48"/>
          <p:cNvSpPr txBox="1">
            <a:spLocks noChangeArrowheads="1"/>
          </p:cNvSpPr>
          <p:nvPr/>
        </p:nvSpPr>
        <p:spPr bwMode="auto">
          <a:xfrm rot="-5400000">
            <a:off x="2860398" y="3557864"/>
            <a:ext cx="348773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latin typeface="Calibri" pitchFamily="34" charset="0"/>
              </a:rPr>
              <a:t>Mean (± SEM) </a:t>
            </a:r>
            <a:r>
              <a:rPr lang="en-US" b="1" dirty="0" smtClean="0">
                <a:latin typeface="Calibri" pitchFamily="34" charset="0"/>
              </a:rPr>
              <a:t>D2-type BP</a:t>
            </a:r>
            <a:r>
              <a:rPr lang="en-US" b="1" baseline="-25000" dirty="0" smtClean="0">
                <a:latin typeface="Calibri" pitchFamily="34" charset="0"/>
              </a:rPr>
              <a:t>ND</a:t>
            </a:r>
            <a:endParaRPr lang="en-US" b="1" dirty="0">
              <a:latin typeface="Calibri" pitchFamily="34" charset="0"/>
            </a:endParaRPr>
          </a:p>
        </p:txBody>
      </p:sp>
      <p:pic>
        <p:nvPicPr>
          <p:cNvPr id="5223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284288"/>
            <a:ext cx="2084387"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5" name="Picture 5"/>
          <p:cNvPicPr>
            <a:picLocks noChangeAspect="1" noChangeArrowheads="1"/>
          </p:cNvPicPr>
          <p:nvPr/>
        </p:nvPicPr>
        <p:blipFill>
          <a:blip r:embed="rId6">
            <a:extLst>
              <a:ext uri="{28A0092B-C50C-407E-A947-70E740481C1C}">
                <a14:useLocalDpi xmlns:a14="http://schemas.microsoft.com/office/drawing/2010/main" val="0"/>
              </a:ext>
            </a:extLst>
          </a:blip>
          <a:srcRect t="9097" b="16837"/>
          <a:stretch>
            <a:fillRect/>
          </a:stretch>
        </p:blipFill>
        <p:spPr bwMode="auto">
          <a:xfrm>
            <a:off x="806450" y="1266825"/>
            <a:ext cx="2435225"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5884863" y="2724150"/>
            <a:ext cx="211137" cy="171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5302250" y="5638800"/>
            <a:ext cx="28511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38" name="TextBox 43"/>
          <p:cNvSpPr txBox="1">
            <a:spLocks noChangeArrowheads="1"/>
          </p:cNvSpPr>
          <p:nvPr/>
        </p:nvSpPr>
        <p:spPr bwMode="auto">
          <a:xfrm rot="-1616806">
            <a:off x="5075791" y="5306496"/>
            <a:ext cx="801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latin typeface="Calibri" pitchFamily="34" charset="0"/>
              </a:rPr>
              <a:t>Limbic</a:t>
            </a:r>
          </a:p>
        </p:txBody>
      </p:sp>
      <p:sp>
        <p:nvSpPr>
          <p:cNvPr id="52239" name="TextBox 45"/>
          <p:cNvSpPr txBox="1">
            <a:spLocks noChangeArrowheads="1"/>
          </p:cNvSpPr>
          <p:nvPr/>
        </p:nvSpPr>
        <p:spPr bwMode="auto">
          <a:xfrm rot="-1559215">
            <a:off x="5807543" y="5209530"/>
            <a:ext cx="12528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latin typeface="Calibri" pitchFamily="34" charset="0"/>
              </a:rPr>
              <a:t>Associative</a:t>
            </a:r>
            <a:endParaRPr lang="en-US" sz="2400" b="1" dirty="0">
              <a:latin typeface="Calibri" pitchFamily="34" charset="0"/>
            </a:endParaRPr>
          </a:p>
        </p:txBody>
      </p:sp>
      <p:sp>
        <p:nvSpPr>
          <p:cNvPr id="52240" name="TextBox 46"/>
          <p:cNvSpPr txBox="1">
            <a:spLocks noChangeArrowheads="1"/>
          </p:cNvSpPr>
          <p:nvPr/>
        </p:nvSpPr>
        <p:spPr bwMode="auto">
          <a:xfrm rot="-1584080">
            <a:off x="6714108" y="5262046"/>
            <a:ext cx="1579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latin typeface="Calibri" pitchFamily="34" charset="0"/>
              </a:rPr>
              <a:t>Sensory</a:t>
            </a:r>
            <a:r>
              <a:rPr lang="en-US" sz="1600" b="1">
                <a:latin typeface="Calibri" pitchFamily="34" charset="0"/>
              </a:rPr>
              <a:t> </a:t>
            </a:r>
            <a:r>
              <a:rPr lang="en-US" b="1">
                <a:latin typeface="Calibri" pitchFamily="34" charset="0"/>
              </a:rPr>
              <a:t>motor</a:t>
            </a:r>
          </a:p>
        </p:txBody>
      </p:sp>
      <p:pic>
        <p:nvPicPr>
          <p:cNvPr id="5224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743200"/>
            <a:ext cx="6699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2635250" y="1905000"/>
            <a:ext cx="5822950"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tx1"/>
                </a:solidFill>
                <a:latin typeface="Calibri" pitchFamily="34" charset="0"/>
              </a:rPr>
              <a:t>      </a:t>
            </a:r>
            <a:r>
              <a:rPr lang="en-US" sz="2400" b="1" dirty="0" smtClean="0">
                <a:solidFill>
                  <a:schemeClr val="tx1"/>
                </a:solidFill>
                <a:latin typeface="Calibri" pitchFamily="34" charset="0"/>
              </a:rPr>
              <a:t>Education                                     Exercise</a:t>
            </a:r>
            <a:endParaRPr lang="en-US" sz="2400" b="1" dirty="0">
              <a:solidFill>
                <a:schemeClr val="tx1"/>
              </a:solidFill>
              <a:latin typeface="Calibri" pitchFamily="34" charset="0"/>
            </a:endParaRPr>
          </a:p>
          <a:p>
            <a:pPr>
              <a:defRPr/>
            </a:pPr>
            <a:r>
              <a:rPr lang="en-US" sz="2000" dirty="0">
                <a:solidFill>
                  <a:schemeClr val="tx1"/>
                </a:solidFill>
                <a:latin typeface="Calibri" pitchFamily="34" charset="0"/>
              </a:rPr>
              <a:t>      </a:t>
            </a:r>
            <a:r>
              <a:rPr lang="en-US" sz="2000" dirty="0" smtClean="0">
                <a:solidFill>
                  <a:schemeClr val="tx1"/>
                </a:solidFill>
                <a:latin typeface="Calibri" pitchFamily="34" charset="0"/>
              </a:rPr>
              <a:t>      </a:t>
            </a:r>
            <a:r>
              <a:rPr lang="en-US" sz="2000" dirty="0">
                <a:solidFill>
                  <a:schemeClr val="tx1"/>
                </a:solidFill>
                <a:latin typeface="Calibri" pitchFamily="34" charset="0"/>
              </a:rPr>
              <a:t>(n = 11)   </a:t>
            </a:r>
            <a:r>
              <a:rPr lang="en-US" sz="2000" dirty="0" smtClean="0">
                <a:solidFill>
                  <a:schemeClr val="tx1"/>
                </a:solidFill>
                <a:latin typeface="Calibri" pitchFamily="34" charset="0"/>
              </a:rPr>
              <a:t>                                               </a:t>
            </a:r>
            <a:r>
              <a:rPr lang="en-US" sz="2000" dirty="0">
                <a:solidFill>
                  <a:schemeClr val="tx1"/>
                </a:solidFill>
                <a:latin typeface="Calibri" pitchFamily="34" charset="0"/>
              </a:rPr>
              <a:t>(n = 10)                                                       </a:t>
            </a:r>
          </a:p>
        </p:txBody>
      </p:sp>
      <p:sp>
        <p:nvSpPr>
          <p:cNvPr id="25" name="Rectangle 24"/>
          <p:cNvSpPr/>
          <p:nvPr/>
        </p:nvSpPr>
        <p:spPr>
          <a:xfrm>
            <a:off x="5699125" y="2797175"/>
            <a:ext cx="433388" cy="32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44" name="TextBox 49"/>
          <p:cNvSpPr txBox="1">
            <a:spLocks noChangeArrowheads="1"/>
          </p:cNvSpPr>
          <p:nvPr/>
        </p:nvSpPr>
        <p:spPr bwMode="auto">
          <a:xfrm>
            <a:off x="5410200" y="3286125"/>
            <a:ext cx="438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a:t>*</a:t>
            </a:r>
          </a:p>
        </p:txBody>
      </p:sp>
      <p:sp>
        <p:nvSpPr>
          <p:cNvPr id="27" name="Rectangle 26"/>
          <p:cNvSpPr/>
          <p:nvPr/>
        </p:nvSpPr>
        <p:spPr>
          <a:xfrm>
            <a:off x="1582738" y="2809875"/>
            <a:ext cx="1465262"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46" name="Rectangle 6"/>
          <p:cNvSpPr>
            <a:spLocks noChangeArrowheads="1"/>
          </p:cNvSpPr>
          <p:nvPr/>
        </p:nvSpPr>
        <p:spPr bwMode="auto">
          <a:xfrm>
            <a:off x="5105400" y="3014663"/>
            <a:ext cx="1143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cs typeface="Arial" pitchFamily="34" charset="0"/>
              </a:rPr>
              <a:t>p &lt;0.01</a:t>
            </a:r>
            <a:endParaRPr lang="en-US"/>
          </a:p>
        </p:txBody>
      </p:sp>
      <p:pic>
        <p:nvPicPr>
          <p:cNvPr id="52247" name="Picture 25" descr="For Ledgend cop.pdf"/>
          <p:cNvPicPr>
            <a:picLocks noChangeAspect="1"/>
          </p:cNvPicPr>
          <p:nvPr/>
        </p:nvPicPr>
        <p:blipFill>
          <a:blip r:embed="rId8">
            <a:extLst>
              <a:ext uri="{28A0092B-C50C-407E-A947-70E740481C1C}">
                <a14:useLocalDpi xmlns:a14="http://schemas.microsoft.com/office/drawing/2010/main" val="0"/>
              </a:ext>
            </a:extLst>
          </a:blip>
          <a:srcRect l="26244" t="11630" r="70677" b="82152"/>
          <a:stretch>
            <a:fillRect/>
          </a:stretch>
        </p:blipFill>
        <p:spPr bwMode="auto">
          <a:xfrm>
            <a:off x="1493838" y="2759075"/>
            <a:ext cx="2365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524000" y="2839141"/>
            <a:ext cx="1565275" cy="6064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900"/>
              </a:lnSpc>
              <a:defRPr/>
            </a:pPr>
            <a:r>
              <a:rPr lang="en-US" dirty="0">
                <a:solidFill>
                  <a:schemeClr val="tx1"/>
                </a:solidFill>
              </a:rPr>
              <a:t>BASELINE</a:t>
            </a:r>
          </a:p>
          <a:p>
            <a:pPr algn="ctr">
              <a:lnSpc>
                <a:spcPts val="1900"/>
              </a:lnSpc>
              <a:defRPr/>
            </a:pPr>
            <a:r>
              <a:rPr lang="en-US" dirty="0">
                <a:solidFill>
                  <a:schemeClr val="tx1"/>
                </a:solidFill>
              </a:rPr>
              <a:t>8 WEEKS</a:t>
            </a:r>
          </a:p>
        </p:txBody>
      </p:sp>
      <p:sp>
        <p:nvSpPr>
          <p:cNvPr id="52249" name="TextBox 4"/>
          <p:cNvSpPr txBox="1">
            <a:spLocks noChangeArrowheads="1"/>
          </p:cNvSpPr>
          <p:nvPr/>
        </p:nvSpPr>
        <p:spPr bwMode="auto">
          <a:xfrm rot="-5400000">
            <a:off x="-750986" y="3807102"/>
            <a:ext cx="311328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latin typeface="Calibri" pitchFamily="34" charset="0"/>
              </a:rPr>
              <a:t>Mean (± </a:t>
            </a:r>
            <a:r>
              <a:rPr lang="en-US" b="1" dirty="0" smtClean="0">
                <a:latin typeface="Calibri" pitchFamily="34" charset="0"/>
              </a:rPr>
              <a:t>SWM) D2-type  </a:t>
            </a:r>
            <a:r>
              <a:rPr lang="en-US" b="1" dirty="0">
                <a:latin typeface="Calibri" pitchFamily="34" charset="0"/>
              </a:rPr>
              <a:t>BP</a:t>
            </a:r>
            <a:r>
              <a:rPr lang="en-US" b="1" baseline="-25000" dirty="0">
                <a:latin typeface="Calibri" pitchFamily="34" charset="0"/>
              </a:rPr>
              <a:t>ND</a:t>
            </a:r>
            <a:endParaRPr lang="en-US" b="1" dirty="0">
              <a:latin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0188"/>
            <a:ext cx="9144000" cy="964367"/>
          </a:xfrm>
          <a:prstGeom prst="rect">
            <a:avLst/>
          </a:prstGeom>
          <a:noFill/>
        </p:spPr>
        <p:txBody>
          <a:bodyPr>
            <a:spAutoFit/>
          </a:bodyPr>
          <a:lstStyle/>
          <a:p>
            <a:pPr algn="ctr">
              <a:lnSpc>
                <a:spcPts val="3400"/>
              </a:lnSpc>
              <a:defRPr/>
            </a:pPr>
            <a:r>
              <a:rPr lang="en-US" sz="2800" b="1" i="1" dirty="0">
                <a:solidFill>
                  <a:srgbClr val="34349E"/>
                </a:solidFill>
                <a:latin typeface="Calibri" pitchFamily="34" charset="0"/>
              </a:rPr>
              <a:t>Randomized Controlled </a:t>
            </a:r>
            <a:r>
              <a:rPr lang="en-US" sz="2800" b="1" i="1" dirty="0" smtClean="0">
                <a:solidFill>
                  <a:srgbClr val="34349E"/>
                </a:solidFill>
                <a:latin typeface="Calibri" pitchFamily="34" charset="0"/>
              </a:rPr>
              <a:t>Trial: Exercise </a:t>
            </a:r>
            <a:r>
              <a:rPr lang="en-US" sz="2800" b="1" i="1" dirty="0">
                <a:solidFill>
                  <a:srgbClr val="34349E"/>
                </a:solidFill>
                <a:latin typeface="Calibri" pitchFamily="34" charset="0"/>
              </a:rPr>
              <a:t>vs. Health Education </a:t>
            </a:r>
            <a:r>
              <a:rPr lang="en-US" sz="3000" b="1" i="1" dirty="0">
                <a:solidFill>
                  <a:srgbClr val="000099"/>
                </a:solidFill>
                <a:effectLst>
                  <a:outerShdw blurRad="38100" dist="38100" dir="2700000" algn="tl">
                    <a:srgbClr val="000000">
                      <a:alpha val="43137"/>
                    </a:srgbClr>
                  </a:outerShdw>
                </a:effectLst>
              </a:rPr>
              <a:t/>
            </a:r>
            <a:br>
              <a:rPr lang="en-US" sz="3000" b="1" i="1" dirty="0">
                <a:solidFill>
                  <a:srgbClr val="000099"/>
                </a:solidFill>
                <a:effectLst>
                  <a:outerShdw blurRad="38100" dist="38100" dir="2700000" algn="tl">
                    <a:srgbClr val="000000">
                      <a:alpha val="43137"/>
                    </a:srgbClr>
                  </a:outerShdw>
                </a:effectLst>
              </a:rPr>
            </a:br>
            <a:r>
              <a:rPr lang="en-US" sz="2000" b="1" dirty="0">
                <a:solidFill>
                  <a:srgbClr val="7A7AD4"/>
                </a:solidFill>
              </a:rPr>
              <a:t>Stimulant Reduction Intervention Using Dosed Exercise (STRIDE) Study</a:t>
            </a:r>
          </a:p>
        </p:txBody>
      </p:sp>
      <p:sp>
        <p:nvSpPr>
          <p:cNvPr id="53251" name="TextBox 3"/>
          <p:cNvSpPr txBox="1">
            <a:spLocks noChangeArrowheads="1"/>
          </p:cNvSpPr>
          <p:nvPr/>
        </p:nvSpPr>
        <p:spPr bwMode="auto">
          <a:xfrm>
            <a:off x="4575175" y="6203950"/>
            <a:ext cx="3806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i="1"/>
              <a:t>MH Trivedi et al., J Clin Psychiatry 2017</a:t>
            </a:r>
          </a:p>
        </p:txBody>
      </p:sp>
      <p:sp>
        <p:nvSpPr>
          <p:cNvPr id="53252" name="TextBox 4"/>
          <p:cNvSpPr txBox="1">
            <a:spLocks noChangeArrowheads="1"/>
          </p:cNvSpPr>
          <p:nvPr/>
        </p:nvSpPr>
        <p:spPr bwMode="auto">
          <a:xfrm>
            <a:off x="377825" y="1600200"/>
            <a:ext cx="8308975"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Aft>
                <a:spcPts val="900"/>
              </a:spcAft>
              <a:buFont typeface="Arial" pitchFamily="34" charset="0"/>
              <a:buChar char="•"/>
            </a:pPr>
            <a:r>
              <a:rPr lang="en-US" sz="2600" dirty="0" smtClean="0">
                <a:latin typeface="Calibri" pitchFamily="34" charset="0"/>
              </a:rPr>
              <a:t>9 </a:t>
            </a:r>
            <a:r>
              <a:rPr lang="en-US" sz="2600" dirty="0">
                <a:latin typeface="Calibri" pitchFamily="34" charset="0"/>
              </a:rPr>
              <a:t>residential treatment programs </a:t>
            </a:r>
          </a:p>
          <a:p>
            <a:pPr eaLnBrk="1" hangingPunct="1">
              <a:spcAft>
                <a:spcPts val="900"/>
              </a:spcAft>
              <a:buFont typeface="Arial" pitchFamily="34" charset="0"/>
              <a:buChar char="•"/>
            </a:pPr>
            <a:r>
              <a:rPr lang="en-US" sz="2600" dirty="0">
                <a:latin typeface="Calibri" pitchFamily="34" charset="0"/>
              </a:rPr>
              <a:t>DSM-IV Stimulant Abuse, Dependence:  </a:t>
            </a:r>
            <a:br>
              <a:rPr lang="en-US" sz="2600" dirty="0">
                <a:latin typeface="Calibri" pitchFamily="34" charset="0"/>
              </a:rPr>
            </a:br>
            <a:r>
              <a:rPr lang="en-US" sz="2600" dirty="0">
                <a:latin typeface="Calibri" pitchFamily="34" charset="0"/>
              </a:rPr>
              <a:t>cocaine, MA, </a:t>
            </a:r>
            <a:r>
              <a:rPr lang="en-US" sz="2600" dirty="0" smtClean="0">
                <a:latin typeface="Calibri" pitchFamily="34" charset="0"/>
              </a:rPr>
              <a:t>amphetamine</a:t>
            </a:r>
            <a:endParaRPr lang="en-US" sz="2600" dirty="0">
              <a:latin typeface="Calibri" pitchFamily="34" charset="0"/>
            </a:endParaRPr>
          </a:p>
          <a:p>
            <a:pPr eaLnBrk="1" hangingPunct="1">
              <a:spcAft>
                <a:spcPts val="900"/>
              </a:spcAft>
              <a:buFont typeface="Arial" pitchFamily="34" charset="0"/>
              <a:buChar char="•"/>
            </a:pPr>
            <a:r>
              <a:rPr lang="en-US" sz="2600" dirty="0" smtClean="0">
                <a:latin typeface="Calibri" pitchFamily="34" charset="0"/>
              </a:rPr>
              <a:t>Education (</a:t>
            </a:r>
            <a:r>
              <a:rPr lang="en-US" sz="2600" dirty="0">
                <a:latin typeface="Calibri" pitchFamily="34" charset="0"/>
              </a:rPr>
              <a:t>n = 150) and Exercise (152)</a:t>
            </a:r>
            <a:br>
              <a:rPr lang="en-US" sz="2600" dirty="0">
                <a:latin typeface="Calibri" pitchFamily="34" charset="0"/>
              </a:rPr>
            </a:br>
            <a:r>
              <a:rPr lang="en-US" sz="2600" dirty="0">
                <a:latin typeface="Calibri" pitchFamily="34" charset="0"/>
              </a:rPr>
              <a:t>12 wk acute intervention – began in residential treatment</a:t>
            </a:r>
            <a:br>
              <a:rPr lang="en-US" sz="2600" dirty="0">
                <a:latin typeface="Calibri" pitchFamily="34" charset="0"/>
              </a:rPr>
            </a:br>
            <a:r>
              <a:rPr lang="en-US" sz="2600" dirty="0">
                <a:latin typeface="Calibri" pitchFamily="34" charset="0"/>
              </a:rPr>
              <a:t> wk 4 – 12 of the acute phase  (nonresidential)</a:t>
            </a:r>
            <a:br>
              <a:rPr lang="en-US" sz="2600" dirty="0">
                <a:latin typeface="Calibri" pitchFamily="34" charset="0"/>
              </a:rPr>
            </a:br>
            <a:r>
              <a:rPr lang="en-US" sz="2600" dirty="0">
                <a:latin typeface="Calibri" pitchFamily="34" charset="0"/>
              </a:rPr>
              <a:t>+ 24 wk additional intervention with FU      </a:t>
            </a:r>
          </a:p>
          <a:p>
            <a:pPr eaLnBrk="1" hangingPunct="1">
              <a:spcAft>
                <a:spcPts val="1200"/>
              </a:spcAft>
              <a:buFont typeface="Arial" pitchFamily="34" charset="0"/>
              <a:buChar char="•"/>
            </a:pPr>
            <a:r>
              <a:rPr lang="en-US" sz="2600" dirty="0">
                <a:latin typeface="Calibri" pitchFamily="34" charset="0"/>
              </a:rPr>
              <a:t>Outcome – percent stimulant abstinent days (TLFB, UDS)</a:t>
            </a:r>
          </a:p>
          <a:p>
            <a:pPr eaLnBrk="1" hangingPunct="1">
              <a:spcAft>
                <a:spcPts val="1200"/>
              </a:spcAft>
              <a:buFont typeface="Arial" pitchFamily="34" charset="0"/>
              <a:buChar char="•"/>
            </a:pPr>
            <a:r>
              <a:rPr lang="en-US" sz="2600" dirty="0">
                <a:latin typeface="Calibri" pitchFamily="34" charset="0"/>
              </a:rPr>
              <a:t>In primary analysis, no significant group difference. </a:t>
            </a:r>
            <a:r>
              <a:rPr lang="en-US" sz="2400" dirty="0">
                <a:latin typeface="Calibri" pitchFamily="34" charset="0"/>
              </a:rPr>
              <a:t/>
            </a:r>
            <a:br>
              <a:rPr lang="en-US" sz="2400" dirty="0">
                <a:latin typeface="Calibri" pitchFamily="34" charset="0"/>
              </a:rPr>
            </a:br>
            <a:r>
              <a:rPr lang="en-US" sz="2400" dirty="0">
                <a:latin typeface="Calibri" pitchFamily="34" charset="0"/>
              </a:rPr>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t="4385" b="9254"/>
          <a:stretch>
            <a:fillRect/>
          </a:stretch>
        </p:blipFill>
        <p:spPr bwMode="auto">
          <a:xfrm>
            <a:off x="361950" y="565150"/>
            <a:ext cx="794385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75" name="TextBox 2"/>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b="1" i="1" dirty="0">
                <a:solidFill>
                  <a:srgbClr val="7A7AD4"/>
                </a:solidFill>
                <a:latin typeface="Calibri" pitchFamily="34" charset="0"/>
              </a:rPr>
              <a:t>Adjusted for Adherence and Prior Use</a:t>
            </a:r>
          </a:p>
        </p:txBody>
      </p:sp>
      <p:sp>
        <p:nvSpPr>
          <p:cNvPr id="54276" name="TextBox 1"/>
          <p:cNvSpPr txBox="1">
            <a:spLocks noChangeArrowheads="1"/>
          </p:cNvSpPr>
          <p:nvPr/>
        </p:nvSpPr>
        <p:spPr bwMode="auto">
          <a:xfrm>
            <a:off x="2895600" y="6149975"/>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t>Percent of Sessions Attended</a:t>
            </a:r>
          </a:p>
        </p:txBody>
      </p:sp>
      <p:sp>
        <p:nvSpPr>
          <p:cNvPr id="4" name="Rectangle 3"/>
          <p:cNvSpPr/>
          <p:nvPr/>
        </p:nvSpPr>
        <p:spPr>
          <a:xfrm>
            <a:off x="457200" y="2339975"/>
            <a:ext cx="2286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8" name="TextBox 4"/>
          <p:cNvSpPr txBox="1">
            <a:spLocks noChangeArrowheads="1"/>
          </p:cNvSpPr>
          <p:nvPr/>
        </p:nvSpPr>
        <p:spPr bwMode="auto">
          <a:xfrm rot="-5400000">
            <a:off x="-1270794" y="2971007"/>
            <a:ext cx="336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t>Proportion of Days Abstinent</a:t>
            </a:r>
          </a:p>
        </p:txBody>
      </p:sp>
      <p:sp>
        <p:nvSpPr>
          <p:cNvPr id="7" name="Rectangle 6"/>
          <p:cNvSpPr/>
          <p:nvPr/>
        </p:nvSpPr>
        <p:spPr>
          <a:xfrm>
            <a:off x="685800" y="533400"/>
            <a:ext cx="228600" cy="5540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80" name="TextBox 5"/>
          <p:cNvSpPr txBox="1">
            <a:spLocks noChangeArrowheads="1"/>
          </p:cNvSpPr>
          <p:nvPr/>
        </p:nvSpPr>
        <p:spPr bwMode="auto">
          <a:xfrm>
            <a:off x="533400" y="334963"/>
            <a:ext cx="47625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lnSpc>
                <a:spcPts val="4050"/>
              </a:lnSpc>
            </a:pPr>
            <a:r>
              <a:rPr lang="en-US"/>
              <a:t>1.0</a:t>
            </a:r>
            <a:endParaRPr lang="en-US" sz="1400"/>
          </a:p>
          <a:p>
            <a:pPr eaLnBrk="1" hangingPunct="1">
              <a:lnSpc>
                <a:spcPts val="4050"/>
              </a:lnSpc>
            </a:pPr>
            <a:endParaRPr lang="en-US" sz="1200"/>
          </a:p>
          <a:p>
            <a:pPr eaLnBrk="1" hangingPunct="1">
              <a:lnSpc>
                <a:spcPts val="4050"/>
              </a:lnSpc>
            </a:pPr>
            <a:r>
              <a:rPr lang="en-US"/>
              <a:t>0.8</a:t>
            </a:r>
          </a:p>
          <a:p>
            <a:pPr eaLnBrk="1" hangingPunct="1">
              <a:lnSpc>
                <a:spcPts val="4050"/>
              </a:lnSpc>
            </a:pPr>
            <a:endParaRPr lang="en-US"/>
          </a:p>
          <a:p>
            <a:pPr eaLnBrk="1" hangingPunct="1">
              <a:lnSpc>
                <a:spcPts val="4050"/>
              </a:lnSpc>
            </a:pPr>
            <a:r>
              <a:rPr lang="en-US"/>
              <a:t>0.6</a:t>
            </a:r>
          </a:p>
          <a:p>
            <a:pPr eaLnBrk="1" hangingPunct="1">
              <a:lnSpc>
                <a:spcPts val="4050"/>
              </a:lnSpc>
            </a:pPr>
            <a:endParaRPr lang="en-US" sz="1600"/>
          </a:p>
          <a:p>
            <a:pPr eaLnBrk="1" hangingPunct="1">
              <a:lnSpc>
                <a:spcPts val="4050"/>
              </a:lnSpc>
            </a:pPr>
            <a:r>
              <a:rPr lang="en-US"/>
              <a:t>0.4</a:t>
            </a:r>
          </a:p>
          <a:p>
            <a:pPr eaLnBrk="1" hangingPunct="1">
              <a:lnSpc>
                <a:spcPts val="4050"/>
              </a:lnSpc>
            </a:pPr>
            <a:endParaRPr lang="en-US"/>
          </a:p>
          <a:p>
            <a:pPr eaLnBrk="1" hangingPunct="1">
              <a:lnSpc>
                <a:spcPts val="4050"/>
              </a:lnSpc>
            </a:pPr>
            <a:r>
              <a:rPr lang="en-US"/>
              <a:t>0.2</a:t>
            </a:r>
          </a:p>
          <a:p>
            <a:pPr eaLnBrk="1" hangingPunct="1">
              <a:lnSpc>
                <a:spcPts val="4050"/>
              </a:lnSpc>
            </a:pPr>
            <a:endParaRPr lang="en-US"/>
          </a:p>
          <a:p>
            <a:pPr eaLnBrk="1" hangingPunct="1">
              <a:lnSpc>
                <a:spcPts val="4050"/>
              </a:lnSpc>
            </a:pPr>
            <a:r>
              <a:rPr lang="en-US"/>
              <a:t>0.0</a:t>
            </a:r>
          </a:p>
        </p:txBody>
      </p:sp>
      <p:sp>
        <p:nvSpPr>
          <p:cNvPr id="9" name="Rectangle 8"/>
          <p:cNvSpPr/>
          <p:nvPr/>
        </p:nvSpPr>
        <p:spPr>
          <a:xfrm>
            <a:off x="914400" y="6073775"/>
            <a:ext cx="7496175" cy="17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82" name="TextBox 7"/>
          <p:cNvSpPr txBox="1">
            <a:spLocks noChangeArrowheads="1"/>
          </p:cNvSpPr>
          <p:nvPr/>
        </p:nvSpPr>
        <p:spPr bwMode="auto">
          <a:xfrm>
            <a:off x="869950" y="5932488"/>
            <a:ext cx="7678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t>0    </a:t>
            </a:r>
            <a:r>
              <a:rPr lang="en-US" sz="1600"/>
              <a:t>     </a:t>
            </a:r>
            <a:r>
              <a:rPr lang="en-US"/>
              <a:t>  10         20         30         40         50          60         70        80         90  </a:t>
            </a:r>
            <a:r>
              <a:rPr lang="en-US" sz="1400"/>
              <a:t>    </a:t>
            </a:r>
            <a:r>
              <a:rPr lang="en-US"/>
              <a:t>    100</a:t>
            </a:r>
          </a:p>
        </p:txBody>
      </p:sp>
      <p:sp>
        <p:nvSpPr>
          <p:cNvPr id="11" name="Rectangle 10"/>
          <p:cNvSpPr/>
          <p:nvPr/>
        </p:nvSpPr>
        <p:spPr>
          <a:xfrm>
            <a:off x="6340475" y="4625975"/>
            <a:ext cx="16002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84" name="TextBox 9"/>
          <p:cNvSpPr txBox="1">
            <a:spLocks noChangeArrowheads="1"/>
          </p:cNvSpPr>
          <p:nvPr/>
        </p:nvSpPr>
        <p:spPr bwMode="auto">
          <a:xfrm>
            <a:off x="6211888" y="4927600"/>
            <a:ext cx="20018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srgbClr val="7FA0FD"/>
                </a:solidFill>
              </a:rPr>
              <a:t>Health Education</a:t>
            </a:r>
          </a:p>
          <a:p>
            <a:pPr eaLnBrk="1" hangingPunct="1"/>
            <a:endParaRPr lang="en-US" sz="1100" b="1"/>
          </a:p>
          <a:p>
            <a:pPr eaLnBrk="1" hangingPunct="1"/>
            <a:r>
              <a:rPr lang="en-US" sz="2000" b="1">
                <a:solidFill>
                  <a:srgbClr val="A22F00"/>
                </a:solidFill>
              </a:rPr>
              <a:t>Exercise</a:t>
            </a:r>
          </a:p>
        </p:txBody>
      </p:sp>
      <p:sp>
        <p:nvSpPr>
          <p:cNvPr id="54285" name="Rectangle 11"/>
          <p:cNvSpPr>
            <a:spLocks noChangeArrowheads="1"/>
          </p:cNvSpPr>
          <p:nvPr/>
        </p:nvSpPr>
        <p:spPr bwMode="auto">
          <a:xfrm rot="-1361024">
            <a:off x="1447800" y="3159125"/>
            <a:ext cx="1041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A22F00"/>
                </a:solidFill>
              </a:rPr>
              <a:t>Exercise</a:t>
            </a:r>
          </a:p>
        </p:txBody>
      </p:sp>
      <p:sp>
        <p:nvSpPr>
          <p:cNvPr id="54286" name="Rectangle 12"/>
          <p:cNvSpPr>
            <a:spLocks noChangeArrowheads="1"/>
          </p:cNvSpPr>
          <p:nvPr/>
        </p:nvSpPr>
        <p:spPr bwMode="auto">
          <a:xfrm rot="-1452512">
            <a:off x="1217613" y="3717925"/>
            <a:ext cx="200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7FA0FD"/>
                </a:solidFill>
              </a:rPr>
              <a:t>Health Education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t="4385" b="9254"/>
          <a:stretch>
            <a:fillRect/>
          </a:stretch>
        </p:blipFill>
        <p:spPr bwMode="auto">
          <a:xfrm>
            <a:off x="361950" y="565150"/>
            <a:ext cx="794385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9" name="TextBox 2"/>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b="1" i="1" dirty="0">
                <a:solidFill>
                  <a:srgbClr val="34349E"/>
                </a:solidFill>
                <a:latin typeface="Calibri" pitchFamily="34" charset="0"/>
              </a:rPr>
              <a:t>Adjusted for Adherence </a:t>
            </a:r>
            <a:r>
              <a:rPr lang="en-US" sz="3600" b="1" i="1" dirty="0">
                <a:solidFill>
                  <a:srgbClr val="7A7AD4"/>
                </a:solidFill>
                <a:latin typeface="Calibri" pitchFamily="34" charset="0"/>
              </a:rPr>
              <a:t>and Prior Use</a:t>
            </a:r>
          </a:p>
        </p:txBody>
      </p:sp>
      <p:sp>
        <p:nvSpPr>
          <p:cNvPr id="55300" name="TextBox 1"/>
          <p:cNvSpPr txBox="1">
            <a:spLocks noChangeArrowheads="1"/>
          </p:cNvSpPr>
          <p:nvPr/>
        </p:nvSpPr>
        <p:spPr bwMode="auto">
          <a:xfrm>
            <a:off x="2895600" y="6149975"/>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srgbClr val="000000"/>
                </a:solidFill>
              </a:rPr>
              <a:t>Percent of Sessions Attended</a:t>
            </a:r>
          </a:p>
        </p:txBody>
      </p:sp>
      <p:sp>
        <p:nvSpPr>
          <p:cNvPr id="4" name="Rectangle 3"/>
          <p:cNvSpPr/>
          <p:nvPr/>
        </p:nvSpPr>
        <p:spPr>
          <a:xfrm>
            <a:off x="457200" y="2339975"/>
            <a:ext cx="2286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302" name="TextBox 4"/>
          <p:cNvSpPr txBox="1">
            <a:spLocks noChangeArrowheads="1"/>
          </p:cNvSpPr>
          <p:nvPr/>
        </p:nvSpPr>
        <p:spPr bwMode="auto">
          <a:xfrm rot="-5400000">
            <a:off x="-1270794" y="2971007"/>
            <a:ext cx="336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srgbClr val="000000"/>
                </a:solidFill>
              </a:rPr>
              <a:t>Proportion of Days Abstinent</a:t>
            </a:r>
          </a:p>
        </p:txBody>
      </p:sp>
      <p:sp>
        <p:nvSpPr>
          <p:cNvPr id="7" name="Rectangle 6"/>
          <p:cNvSpPr/>
          <p:nvPr/>
        </p:nvSpPr>
        <p:spPr>
          <a:xfrm>
            <a:off x="685800" y="533400"/>
            <a:ext cx="228600" cy="5540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304" name="TextBox 5"/>
          <p:cNvSpPr txBox="1">
            <a:spLocks noChangeArrowheads="1"/>
          </p:cNvSpPr>
          <p:nvPr/>
        </p:nvSpPr>
        <p:spPr bwMode="auto">
          <a:xfrm>
            <a:off x="533400" y="334963"/>
            <a:ext cx="47625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lnSpc>
                <a:spcPts val="4050"/>
              </a:lnSpc>
            </a:pPr>
            <a:r>
              <a:rPr lang="en-US">
                <a:solidFill>
                  <a:srgbClr val="000000"/>
                </a:solidFill>
              </a:rPr>
              <a:t>1.0</a:t>
            </a:r>
            <a:endParaRPr lang="en-US" sz="1400">
              <a:solidFill>
                <a:srgbClr val="000000"/>
              </a:solidFill>
            </a:endParaRPr>
          </a:p>
          <a:p>
            <a:pPr eaLnBrk="1" hangingPunct="1">
              <a:lnSpc>
                <a:spcPts val="4050"/>
              </a:lnSpc>
            </a:pPr>
            <a:endParaRPr lang="en-US" sz="1200">
              <a:solidFill>
                <a:srgbClr val="000000"/>
              </a:solidFill>
            </a:endParaRPr>
          </a:p>
          <a:p>
            <a:pPr eaLnBrk="1" hangingPunct="1">
              <a:lnSpc>
                <a:spcPts val="4050"/>
              </a:lnSpc>
            </a:pPr>
            <a:r>
              <a:rPr lang="en-US">
                <a:solidFill>
                  <a:srgbClr val="000000"/>
                </a:solidFill>
              </a:rPr>
              <a:t>0.8</a:t>
            </a:r>
          </a:p>
          <a:p>
            <a:pPr eaLnBrk="1" hangingPunct="1">
              <a:lnSpc>
                <a:spcPts val="4050"/>
              </a:lnSpc>
            </a:pPr>
            <a:endParaRPr lang="en-US">
              <a:solidFill>
                <a:srgbClr val="000000"/>
              </a:solidFill>
            </a:endParaRPr>
          </a:p>
          <a:p>
            <a:pPr eaLnBrk="1" hangingPunct="1">
              <a:lnSpc>
                <a:spcPts val="4050"/>
              </a:lnSpc>
            </a:pPr>
            <a:r>
              <a:rPr lang="en-US">
                <a:solidFill>
                  <a:srgbClr val="000000"/>
                </a:solidFill>
              </a:rPr>
              <a:t>0.6</a:t>
            </a:r>
          </a:p>
          <a:p>
            <a:pPr eaLnBrk="1" hangingPunct="1">
              <a:lnSpc>
                <a:spcPts val="4050"/>
              </a:lnSpc>
            </a:pPr>
            <a:endParaRPr lang="en-US" sz="1600">
              <a:solidFill>
                <a:srgbClr val="000000"/>
              </a:solidFill>
            </a:endParaRPr>
          </a:p>
          <a:p>
            <a:pPr eaLnBrk="1" hangingPunct="1">
              <a:lnSpc>
                <a:spcPts val="4050"/>
              </a:lnSpc>
            </a:pPr>
            <a:r>
              <a:rPr lang="en-US">
                <a:solidFill>
                  <a:srgbClr val="000000"/>
                </a:solidFill>
              </a:rPr>
              <a:t>0.4</a:t>
            </a:r>
          </a:p>
          <a:p>
            <a:pPr eaLnBrk="1" hangingPunct="1">
              <a:lnSpc>
                <a:spcPts val="4050"/>
              </a:lnSpc>
            </a:pPr>
            <a:endParaRPr lang="en-US">
              <a:solidFill>
                <a:srgbClr val="000000"/>
              </a:solidFill>
            </a:endParaRPr>
          </a:p>
          <a:p>
            <a:pPr eaLnBrk="1" hangingPunct="1">
              <a:lnSpc>
                <a:spcPts val="4050"/>
              </a:lnSpc>
            </a:pPr>
            <a:r>
              <a:rPr lang="en-US">
                <a:solidFill>
                  <a:srgbClr val="000000"/>
                </a:solidFill>
              </a:rPr>
              <a:t>0.2</a:t>
            </a:r>
          </a:p>
          <a:p>
            <a:pPr eaLnBrk="1" hangingPunct="1">
              <a:lnSpc>
                <a:spcPts val="4050"/>
              </a:lnSpc>
            </a:pPr>
            <a:endParaRPr lang="en-US">
              <a:solidFill>
                <a:srgbClr val="000000"/>
              </a:solidFill>
            </a:endParaRPr>
          </a:p>
          <a:p>
            <a:pPr eaLnBrk="1" hangingPunct="1">
              <a:lnSpc>
                <a:spcPts val="4050"/>
              </a:lnSpc>
            </a:pPr>
            <a:r>
              <a:rPr lang="en-US">
                <a:solidFill>
                  <a:srgbClr val="000000"/>
                </a:solidFill>
              </a:rPr>
              <a:t>0.0</a:t>
            </a:r>
          </a:p>
        </p:txBody>
      </p:sp>
      <p:sp>
        <p:nvSpPr>
          <p:cNvPr id="9" name="Rectangle 8"/>
          <p:cNvSpPr/>
          <p:nvPr/>
        </p:nvSpPr>
        <p:spPr>
          <a:xfrm>
            <a:off x="914400" y="6073775"/>
            <a:ext cx="7496175" cy="17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306" name="TextBox 7"/>
          <p:cNvSpPr txBox="1">
            <a:spLocks noChangeArrowheads="1"/>
          </p:cNvSpPr>
          <p:nvPr/>
        </p:nvSpPr>
        <p:spPr bwMode="auto">
          <a:xfrm>
            <a:off x="869950" y="5932488"/>
            <a:ext cx="7678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solidFill>
                  <a:srgbClr val="000000"/>
                </a:solidFill>
              </a:rPr>
              <a:t>0    </a:t>
            </a:r>
            <a:r>
              <a:rPr lang="en-US" sz="1600">
                <a:solidFill>
                  <a:srgbClr val="000000"/>
                </a:solidFill>
              </a:rPr>
              <a:t>     </a:t>
            </a:r>
            <a:r>
              <a:rPr lang="en-US">
                <a:solidFill>
                  <a:srgbClr val="000000"/>
                </a:solidFill>
              </a:rPr>
              <a:t>  10         20         30         40         50          60         70        80         90  </a:t>
            </a:r>
            <a:r>
              <a:rPr lang="en-US" sz="1400">
                <a:solidFill>
                  <a:srgbClr val="000000"/>
                </a:solidFill>
              </a:rPr>
              <a:t>    </a:t>
            </a:r>
            <a:r>
              <a:rPr lang="en-US">
                <a:solidFill>
                  <a:srgbClr val="000000"/>
                </a:solidFill>
              </a:rPr>
              <a:t>    100</a:t>
            </a:r>
          </a:p>
        </p:txBody>
      </p:sp>
      <p:sp>
        <p:nvSpPr>
          <p:cNvPr id="11" name="Rectangle 10"/>
          <p:cNvSpPr/>
          <p:nvPr/>
        </p:nvSpPr>
        <p:spPr>
          <a:xfrm>
            <a:off x="6340475" y="4625975"/>
            <a:ext cx="16002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308" name="TextBox 9"/>
          <p:cNvSpPr txBox="1">
            <a:spLocks noChangeArrowheads="1"/>
          </p:cNvSpPr>
          <p:nvPr/>
        </p:nvSpPr>
        <p:spPr bwMode="auto">
          <a:xfrm>
            <a:off x="6211888" y="4927600"/>
            <a:ext cx="20018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srgbClr val="7FA0FD"/>
                </a:solidFill>
              </a:rPr>
              <a:t>Health Education</a:t>
            </a:r>
          </a:p>
          <a:p>
            <a:pPr eaLnBrk="1" hangingPunct="1"/>
            <a:endParaRPr lang="en-US" sz="1100" b="1">
              <a:solidFill>
                <a:srgbClr val="000000"/>
              </a:solidFill>
            </a:endParaRPr>
          </a:p>
          <a:p>
            <a:pPr eaLnBrk="1" hangingPunct="1"/>
            <a:r>
              <a:rPr lang="en-US" sz="2000" b="1">
                <a:solidFill>
                  <a:srgbClr val="A22F00"/>
                </a:solidFill>
              </a:rPr>
              <a:t>Exercise</a:t>
            </a:r>
          </a:p>
        </p:txBody>
      </p:sp>
      <p:sp>
        <p:nvSpPr>
          <p:cNvPr id="55309" name="Rectangle 11"/>
          <p:cNvSpPr>
            <a:spLocks noChangeArrowheads="1"/>
          </p:cNvSpPr>
          <p:nvPr/>
        </p:nvSpPr>
        <p:spPr bwMode="auto">
          <a:xfrm rot="-1361024">
            <a:off x="1447800" y="3159125"/>
            <a:ext cx="1041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A22F00"/>
                </a:solidFill>
              </a:rPr>
              <a:t>Exercise</a:t>
            </a:r>
          </a:p>
        </p:txBody>
      </p:sp>
      <p:sp>
        <p:nvSpPr>
          <p:cNvPr id="55310" name="Rectangle 12"/>
          <p:cNvSpPr>
            <a:spLocks noChangeArrowheads="1"/>
          </p:cNvSpPr>
          <p:nvPr/>
        </p:nvSpPr>
        <p:spPr bwMode="auto">
          <a:xfrm rot="-1452512">
            <a:off x="1217613" y="3717925"/>
            <a:ext cx="200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7FA0FD"/>
                </a:solidFill>
              </a:rPr>
              <a:t>Health Education</a:t>
            </a:r>
          </a:p>
        </p:txBody>
      </p:sp>
      <p:sp>
        <p:nvSpPr>
          <p:cNvPr id="14" name="TextBox 13"/>
          <p:cNvSpPr txBox="1"/>
          <p:nvPr/>
        </p:nvSpPr>
        <p:spPr>
          <a:xfrm>
            <a:off x="2670156" y="4404380"/>
            <a:ext cx="5878532" cy="523220"/>
          </a:xfrm>
          <a:prstGeom prst="rect">
            <a:avLst/>
          </a:prstGeom>
          <a:noFill/>
        </p:spPr>
        <p:txBody>
          <a:bodyPr wrap="none">
            <a:spAutoFit/>
          </a:bodyPr>
          <a:lstStyle/>
          <a:p>
            <a:pPr>
              <a:defRPr/>
            </a:pPr>
            <a:r>
              <a:rPr lang="en-US" sz="2800" b="1" i="1" dirty="0">
                <a:solidFill>
                  <a:srgbClr val="C00000"/>
                </a:solidFill>
                <a:effectLst>
                  <a:outerShdw blurRad="38100" dist="38100" dir="2700000" algn="tl">
                    <a:srgbClr val="000000">
                      <a:alpha val="43137"/>
                    </a:srgbClr>
                  </a:outerShdw>
                </a:effectLst>
              </a:rPr>
              <a:t>Exercise may </a:t>
            </a:r>
            <a:r>
              <a:rPr lang="en-US" sz="2800" b="1" i="1" dirty="0" smtClean="0">
                <a:solidFill>
                  <a:srgbClr val="C00000"/>
                </a:solidFill>
                <a:effectLst>
                  <a:outerShdw blurRad="38100" dist="38100" dir="2700000" algn="tl">
                    <a:srgbClr val="000000">
                      <a:alpha val="43137"/>
                    </a:srgbClr>
                  </a:outerShdw>
                </a:effectLst>
              </a:rPr>
              <a:t>improve outcomes.</a:t>
            </a:r>
            <a:endParaRPr lang="en-US" sz="2800" b="1" i="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81000"/>
            <a:ext cx="9144000" cy="1066959"/>
          </a:xfrm>
          <a:prstGeom prst="rect">
            <a:avLst/>
          </a:prstGeom>
          <a:noFill/>
        </p:spPr>
        <p:txBody>
          <a:bodyPr wrap="square" rtlCol="0">
            <a:spAutoFit/>
          </a:bodyPr>
          <a:lstStyle/>
          <a:p>
            <a:pPr algn="ctr">
              <a:lnSpc>
                <a:spcPts val="3800"/>
              </a:lnSpc>
            </a:pPr>
            <a:r>
              <a:rPr lang="en-US" sz="3400" b="1" i="1" dirty="0" smtClean="0">
                <a:solidFill>
                  <a:srgbClr val="34349E"/>
                </a:solidFill>
                <a:latin typeface="Calibri" pitchFamily="34" charset="0"/>
              </a:rPr>
              <a:t>Brain Imaging to Inform Treatments</a:t>
            </a:r>
          </a:p>
          <a:p>
            <a:pPr algn="ctr">
              <a:lnSpc>
                <a:spcPts val="3800"/>
              </a:lnSpc>
            </a:pPr>
            <a:r>
              <a:rPr lang="en-US" sz="3400" b="1" i="1" dirty="0" smtClean="0">
                <a:solidFill>
                  <a:srgbClr val="34349E"/>
                </a:solidFill>
                <a:latin typeface="Calibri" pitchFamily="34" charset="0"/>
              </a:rPr>
              <a:t> Using Electrical Brain Stimulation</a:t>
            </a:r>
            <a:endParaRPr lang="en-US" sz="3400" b="1" i="1" dirty="0">
              <a:solidFill>
                <a:srgbClr val="34349E"/>
              </a:solidFill>
              <a:latin typeface="Calibri" pitchFamily="34" charset="0"/>
            </a:endParaRPr>
          </a:p>
        </p:txBody>
      </p:sp>
      <p:sp>
        <p:nvSpPr>
          <p:cNvPr id="8" name="AutoShape 2" descr="https://wol-prod-cdn.literatumonline.com/cms/attachment/2e5d883d-8724-409b-8fc2-163226b12908/ajad12621-fig-0002-m.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https://wol-prod-cdn.literatumonline.com/cms/attachment/2e5d883d-8724-409b-8fc2-163226b12908/ajad12621-fig-0002-m.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471577"/>
            <a:ext cx="4378043" cy="416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029200" y="1709678"/>
            <a:ext cx="3581400" cy="2585323"/>
          </a:xfrm>
          <a:prstGeom prst="rect">
            <a:avLst/>
          </a:prstGeom>
        </p:spPr>
        <p:txBody>
          <a:bodyPr wrap="square">
            <a:spAutoFit/>
          </a:bodyPr>
          <a:lstStyle/>
          <a:p>
            <a:r>
              <a:rPr lang="en-US" i="1" dirty="0" smtClean="0">
                <a:latin typeface="Calibri" pitchFamily="34" charset="0"/>
              </a:rPr>
              <a:t>Preliminary Study in Smokers. </a:t>
            </a:r>
            <a:r>
              <a:rPr lang="en-US" dirty="0" smtClean="0">
                <a:latin typeface="Calibri" pitchFamily="34" charset="0"/>
              </a:rPr>
              <a:t>One </a:t>
            </a:r>
            <a:r>
              <a:rPr lang="en-US" dirty="0">
                <a:latin typeface="Calibri" pitchFamily="34" charset="0"/>
              </a:rPr>
              <a:t>session of </a:t>
            </a:r>
            <a:r>
              <a:rPr lang="en-US" dirty="0" smtClean="0">
                <a:latin typeface="Calibri" pitchFamily="34" charset="0"/>
              </a:rPr>
              <a:t>over </a:t>
            </a:r>
            <a:r>
              <a:rPr lang="en-US" dirty="0">
                <a:latin typeface="Calibri" pitchFamily="34" charset="0"/>
              </a:rPr>
              <a:t>the left DLPFC reduced brain activity in nucleus accumbens (A) and medial orbitofrontal cortex (B). </a:t>
            </a:r>
            <a:r>
              <a:rPr lang="en-US" dirty="0" smtClean="0">
                <a:latin typeface="Calibri" pitchFamily="34" charset="0"/>
              </a:rPr>
              <a:t> Bar </a:t>
            </a:r>
            <a:r>
              <a:rPr lang="en-US" dirty="0">
                <a:latin typeface="Calibri" pitchFamily="34" charset="0"/>
              </a:rPr>
              <a:t>graph shows the mean BOLD signals (beta value ± SE), left </a:t>
            </a:r>
            <a:r>
              <a:rPr lang="en-US" dirty="0" err="1">
                <a:latin typeface="Calibri" pitchFamily="34" charset="0"/>
              </a:rPr>
              <a:t>NAc</a:t>
            </a:r>
            <a:r>
              <a:rPr lang="en-US" dirty="0">
                <a:latin typeface="Calibri" pitchFamily="34" charset="0"/>
              </a:rPr>
              <a:t> (−6, 8, −8) (C) and right </a:t>
            </a:r>
            <a:r>
              <a:rPr lang="en-US" dirty="0" err="1">
                <a:latin typeface="Calibri" pitchFamily="34" charset="0"/>
              </a:rPr>
              <a:t>mOFC</a:t>
            </a:r>
            <a:r>
              <a:rPr lang="en-US" dirty="0">
                <a:latin typeface="Calibri" pitchFamily="34" charset="0"/>
              </a:rPr>
              <a:t> (18, 29, −11) (D). </a:t>
            </a:r>
            <a:r>
              <a:rPr lang="en-US" i="1" dirty="0">
                <a:latin typeface="Calibri" pitchFamily="34" charset="0"/>
              </a:rPr>
              <a:t>N</a:t>
            </a:r>
            <a:r>
              <a:rPr lang="en-US" dirty="0">
                <a:latin typeface="Calibri" pitchFamily="34" charset="0"/>
              </a:rPr>
              <a:t> = 10, *</a:t>
            </a:r>
            <a:r>
              <a:rPr lang="en-US" i="1" dirty="0">
                <a:latin typeface="Calibri" pitchFamily="34" charset="0"/>
              </a:rPr>
              <a:t>p</a:t>
            </a:r>
            <a:r>
              <a:rPr lang="en-US" dirty="0">
                <a:latin typeface="Calibri" pitchFamily="34" charset="0"/>
              </a:rPr>
              <a:t> &lt; .05, **</a:t>
            </a:r>
            <a:r>
              <a:rPr lang="en-US" i="1" dirty="0">
                <a:latin typeface="Calibri" pitchFamily="34" charset="0"/>
              </a:rPr>
              <a:t>p</a:t>
            </a:r>
            <a:r>
              <a:rPr lang="en-US" dirty="0">
                <a:latin typeface="Calibri" pitchFamily="34" charset="0"/>
              </a:rPr>
              <a:t> &lt; .01.</a:t>
            </a:r>
            <a:endParaRPr lang="en-US" dirty="0">
              <a:latin typeface="Calibri" pitchFamily="34" charset="0"/>
            </a:endParaRPr>
          </a:p>
        </p:txBody>
      </p:sp>
      <p:sp>
        <p:nvSpPr>
          <p:cNvPr id="11" name="TextBox 10"/>
          <p:cNvSpPr txBox="1"/>
          <p:nvPr/>
        </p:nvSpPr>
        <p:spPr>
          <a:xfrm>
            <a:off x="5248846" y="4507468"/>
            <a:ext cx="3361754" cy="369332"/>
          </a:xfrm>
          <a:prstGeom prst="rect">
            <a:avLst/>
          </a:prstGeom>
          <a:noFill/>
        </p:spPr>
        <p:txBody>
          <a:bodyPr wrap="none" rtlCol="0">
            <a:spAutoFit/>
          </a:bodyPr>
          <a:lstStyle/>
          <a:p>
            <a:r>
              <a:rPr lang="en-US" i="1" dirty="0" smtClean="0">
                <a:latin typeface="Calibri" pitchFamily="34" charset="0"/>
              </a:rPr>
              <a:t>X. Li et al., Am. J. Addictions, 2017</a:t>
            </a:r>
            <a:endParaRPr lang="en-US" i="1" dirty="0">
              <a:latin typeface="Calibri" pitchFamily="34" charset="0"/>
            </a:endParaRPr>
          </a:p>
        </p:txBody>
      </p:sp>
    </p:spTree>
    <p:extLst>
      <p:ext uri="{BB962C8B-B14F-4D97-AF65-F5344CB8AC3E}">
        <p14:creationId xmlns:p14="http://schemas.microsoft.com/office/powerpoint/2010/main" val="155635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b="1" i="1" dirty="0" smtClean="0">
                <a:solidFill>
                  <a:srgbClr val="34349E"/>
                </a:solidFill>
                <a:latin typeface="Calibri" pitchFamily="34" charset="0"/>
                <a:ea typeface="ＭＳ Ｐゴシック" pitchFamily="34" charset="-128"/>
              </a:rPr>
              <a:t>What Does the Insula Do?</a:t>
            </a:r>
            <a:r>
              <a:rPr lang="en-US" sz="3000" b="1" i="1" dirty="0" smtClean="0">
                <a:solidFill>
                  <a:srgbClr val="34349E"/>
                </a:solidFill>
                <a:latin typeface="Calibri" pitchFamily="34" charset="0"/>
                <a:ea typeface="ＭＳ Ｐゴシック" pitchFamily="34" charset="-128"/>
              </a:rPr>
              <a:t/>
            </a:r>
            <a:br>
              <a:rPr lang="en-US" sz="3000" b="1" i="1" dirty="0" smtClean="0">
                <a:solidFill>
                  <a:srgbClr val="34349E"/>
                </a:solidFill>
                <a:latin typeface="Calibri" pitchFamily="34" charset="0"/>
                <a:ea typeface="ＭＳ Ｐゴシック" pitchFamily="34" charset="-128"/>
              </a:rPr>
            </a:br>
            <a:r>
              <a:rPr lang="en-US" sz="2800" b="1" i="1" dirty="0" smtClean="0">
                <a:solidFill>
                  <a:srgbClr val="34349E"/>
                </a:solidFill>
                <a:latin typeface="Calibri" pitchFamily="34" charset="0"/>
                <a:ea typeface="ＭＳ Ｐゴシック" pitchFamily="34" charset="-128"/>
              </a:rPr>
              <a:t> </a:t>
            </a:r>
            <a:endParaRPr lang="en-US" sz="2800" b="1" i="1" dirty="0">
              <a:solidFill>
                <a:srgbClr val="6161CB"/>
              </a:solidFill>
              <a:latin typeface="Calibri" pitchFamily="34" charset="0"/>
            </a:endParaRPr>
          </a:p>
        </p:txBody>
      </p:sp>
      <p:sp>
        <p:nvSpPr>
          <p:cNvPr id="8" name="Rectangle 7"/>
          <p:cNvSpPr/>
          <p:nvPr/>
        </p:nvSpPr>
        <p:spPr>
          <a:xfrm>
            <a:off x="2171700" y="2791361"/>
            <a:ext cx="6248400" cy="400110"/>
          </a:xfrm>
          <a:prstGeom prst="rect">
            <a:avLst/>
          </a:prstGeom>
        </p:spPr>
        <p:txBody>
          <a:bodyPr wrap="square">
            <a:spAutoFit/>
          </a:bodyPr>
          <a:lstStyle/>
          <a:p>
            <a:r>
              <a:rPr lang="en-US" sz="2000" dirty="0">
                <a:latin typeface="Calibri" pitchFamily="34" charset="0"/>
              </a:rPr>
              <a:t> </a:t>
            </a:r>
            <a:endParaRPr lang="en-US" sz="2000" i="1" dirty="0">
              <a:latin typeface="Calibri" pitchFamily="34" charset="0"/>
            </a:endParaRPr>
          </a:p>
        </p:txBody>
      </p:sp>
      <p:sp>
        <p:nvSpPr>
          <p:cNvPr id="9" name="TextBox 8"/>
          <p:cNvSpPr txBox="1"/>
          <p:nvPr/>
        </p:nvSpPr>
        <p:spPr>
          <a:xfrm>
            <a:off x="685800" y="990600"/>
            <a:ext cx="5449762" cy="2554545"/>
          </a:xfrm>
          <a:prstGeom prst="rect">
            <a:avLst/>
          </a:prstGeom>
          <a:noFill/>
        </p:spPr>
        <p:txBody>
          <a:bodyPr wrap="none" rtlCol="0">
            <a:spAutoFit/>
          </a:bodyPr>
          <a:lstStyle/>
          <a:p>
            <a:r>
              <a:rPr lang="en-US" sz="2000" b="1" i="1" dirty="0" smtClean="0">
                <a:latin typeface="Calibri" pitchFamily="34" charset="0"/>
              </a:rPr>
              <a:t>An island of cortex tucked inside the lateral sulcus</a:t>
            </a:r>
          </a:p>
          <a:p>
            <a:pPr marL="228600" indent="-114300">
              <a:buFont typeface="Arial" pitchFamily="34" charset="0"/>
              <a:buChar char="•"/>
            </a:pPr>
            <a:r>
              <a:rPr lang="en-US" sz="2000" dirty="0" smtClean="0">
                <a:latin typeface="Calibri" pitchFamily="34" charset="0"/>
              </a:rPr>
              <a:t>considered  part of the limbic system</a:t>
            </a:r>
          </a:p>
          <a:p>
            <a:pPr marL="228600" indent="-114300">
              <a:buFont typeface="Arial" pitchFamily="34" charset="0"/>
              <a:buChar char="•"/>
            </a:pPr>
            <a:r>
              <a:rPr lang="en-US" sz="2000" i="1" dirty="0" smtClean="0">
                <a:latin typeface="Calibri" pitchFamily="34" charset="0"/>
              </a:rPr>
              <a:t> </a:t>
            </a:r>
            <a:r>
              <a:rPr lang="en-US" sz="2000" dirty="0" smtClean="0">
                <a:latin typeface="Calibri" pitchFamily="34" charset="0"/>
              </a:rPr>
              <a:t>role in self-awareness, body representation</a:t>
            </a:r>
          </a:p>
          <a:p>
            <a:pPr marL="228600" indent="-114300">
              <a:buFont typeface="Arial" pitchFamily="34" charset="0"/>
              <a:buChar char="•"/>
            </a:pPr>
            <a:r>
              <a:rPr lang="en-US" sz="2000" dirty="0" smtClean="0">
                <a:latin typeface="Calibri" pitchFamily="34" charset="0"/>
              </a:rPr>
              <a:t> subjective emotional experience</a:t>
            </a:r>
          </a:p>
          <a:p>
            <a:pPr marL="285750" indent="-168275">
              <a:buFont typeface="Arial" pitchFamily="34" charset="0"/>
              <a:buChar char="•"/>
            </a:pPr>
            <a:r>
              <a:rPr lang="en-US" sz="2000" dirty="0">
                <a:latin typeface="Calibri" pitchFamily="34" charset="0"/>
              </a:rPr>
              <a:t>important in decision-making</a:t>
            </a:r>
            <a:br>
              <a:rPr lang="en-US" sz="2000" dirty="0">
                <a:latin typeface="Calibri" pitchFamily="34" charset="0"/>
              </a:rPr>
            </a:br>
            <a:r>
              <a:rPr lang="en-US" sz="2000" dirty="0">
                <a:latin typeface="Calibri" pitchFamily="34" charset="0"/>
              </a:rPr>
              <a:t>(including decisions involving risk)</a:t>
            </a:r>
          </a:p>
          <a:p>
            <a:pPr marL="228600" indent="-168275">
              <a:buFont typeface="Arial" pitchFamily="34" charset="0"/>
              <a:buChar char="•"/>
            </a:pPr>
            <a:endParaRPr lang="en-US" sz="2000" dirty="0" smtClean="0">
              <a:latin typeface="Calibri" pitchFamily="34" charset="0"/>
            </a:endParaRPr>
          </a:p>
          <a:p>
            <a:endParaRPr lang="en-US" sz="2000" dirty="0">
              <a:latin typeface="Calibri" pitchFamily="34" charset="0"/>
            </a:endParaRPr>
          </a:p>
        </p:txBody>
      </p:sp>
      <p:sp>
        <p:nvSpPr>
          <p:cNvPr id="10" name="Rectangle 9"/>
          <p:cNvSpPr/>
          <p:nvPr/>
        </p:nvSpPr>
        <p:spPr>
          <a:xfrm>
            <a:off x="762000" y="2951510"/>
            <a:ext cx="7391400" cy="707886"/>
          </a:xfrm>
          <a:prstGeom prst="rect">
            <a:avLst/>
          </a:prstGeom>
        </p:spPr>
        <p:txBody>
          <a:bodyPr wrap="square">
            <a:spAutoFit/>
          </a:bodyPr>
          <a:lstStyle/>
          <a:p>
            <a:r>
              <a:rPr lang="en-US" sz="2000" dirty="0" smtClean="0">
                <a:latin typeface="Calibri" pitchFamily="34" charset="0"/>
              </a:rPr>
              <a:t>Activated by pain</a:t>
            </a:r>
            <a:r>
              <a:rPr lang="en-US" sz="2000" dirty="0">
                <a:latin typeface="Calibri" pitchFamily="34" charset="0"/>
              </a:rPr>
              <a:t>, love, emotion, </a:t>
            </a:r>
            <a:r>
              <a:rPr lang="en-US" sz="2000" dirty="0" smtClean="0">
                <a:latin typeface="Calibri" pitchFamily="34" charset="0"/>
              </a:rPr>
              <a:t>drug craving</a:t>
            </a:r>
            <a:r>
              <a:rPr lang="en-US" sz="2000" dirty="0">
                <a:latin typeface="Calibri" pitchFamily="34" charset="0"/>
              </a:rPr>
              <a:t>, addiction, </a:t>
            </a:r>
            <a:r>
              <a:rPr lang="en-US" sz="2000" dirty="0" smtClean="0">
                <a:latin typeface="Calibri" pitchFamily="34" charset="0"/>
              </a:rPr>
              <a:t>enjoyment </a:t>
            </a:r>
            <a:r>
              <a:rPr lang="en-US" sz="2000" dirty="0">
                <a:latin typeface="Calibri" pitchFamily="34" charset="0"/>
              </a:rPr>
              <a:t>of music, </a:t>
            </a:r>
            <a:r>
              <a:rPr lang="en-US" sz="2000" dirty="0" smtClean="0">
                <a:latin typeface="Calibri" pitchFamily="34" charset="0"/>
              </a:rPr>
              <a:t>tasting </a:t>
            </a:r>
            <a:r>
              <a:rPr lang="en-US" sz="2000" dirty="0">
                <a:latin typeface="Calibri" pitchFamily="34" charset="0"/>
              </a:rPr>
              <a:t>of wine.</a:t>
            </a:r>
          </a:p>
        </p:txBody>
      </p:sp>
      <p:pic>
        <p:nvPicPr>
          <p:cNvPr id="880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907" y="990600"/>
            <a:ext cx="2645893" cy="150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996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sz="3400" b="1" i="1" dirty="0" smtClean="0">
                <a:solidFill>
                  <a:srgbClr val="34349E"/>
                </a:solidFill>
                <a:latin typeface="Calibri" pitchFamily="34" charset="0"/>
              </a:rPr>
              <a:t>Sex Differences in Smoking Cessation Success and in Brain Responses to Smoking </a:t>
            </a:r>
            <a:br>
              <a:rPr lang="en-US" sz="3400" b="1" i="1" dirty="0" smtClean="0">
                <a:solidFill>
                  <a:srgbClr val="34349E"/>
                </a:solidFill>
                <a:latin typeface="Calibri" pitchFamily="34" charset="0"/>
              </a:rPr>
            </a:br>
            <a:r>
              <a:rPr lang="en-US" sz="2700" b="1" i="1" dirty="0" smtClean="0">
                <a:solidFill>
                  <a:srgbClr val="7A7AD4"/>
                </a:solidFill>
                <a:latin typeface="Calibri" pitchFamily="34" charset="0"/>
              </a:rPr>
              <a:t>Greater Dopamine </a:t>
            </a:r>
            <a:r>
              <a:rPr lang="en-US" sz="2700" b="1" i="1" dirty="0" smtClean="0">
                <a:solidFill>
                  <a:srgbClr val="7A7AD4"/>
                </a:solidFill>
                <a:latin typeface="Calibri" pitchFamily="34" charset="0"/>
              </a:rPr>
              <a:t>Release in </a:t>
            </a:r>
            <a:br>
              <a:rPr lang="en-US" sz="2700" b="1" i="1" dirty="0" smtClean="0">
                <a:solidFill>
                  <a:srgbClr val="7A7AD4"/>
                </a:solidFill>
                <a:latin typeface="Calibri" pitchFamily="34" charset="0"/>
              </a:rPr>
            </a:br>
            <a:r>
              <a:rPr lang="en-US" sz="2700" b="1" i="1" dirty="0" smtClean="0">
                <a:solidFill>
                  <a:srgbClr val="7A7AD4"/>
                </a:solidFill>
                <a:latin typeface="Calibri" pitchFamily="34" charset="0"/>
              </a:rPr>
              <a:t>Ventral Striatum of Men vs. Women</a:t>
            </a:r>
            <a:endParaRPr lang="en-US" sz="2700" b="1" i="1" dirty="0">
              <a:solidFill>
                <a:srgbClr val="7A7AD4"/>
              </a:solidFill>
              <a:latin typeface="Calibri" pitchFamily="34" charset="0"/>
            </a:endParaRPr>
          </a:p>
        </p:txBody>
      </p:sp>
      <p:pic>
        <p:nvPicPr>
          <p:cNvPr id="4" name="Content Placeholder 3"/>
          <p:cNvPicPr>
            <a:picLocks noGrp="1" noChangeAspect="1"/>
          </p:cNvPicPr>
          <p:nvPr>
            <p:ph idx="1"/>
          </p:nvPr>
        </p:nvPicPr>
        <p:blipFill rotWithShape="1">
          <a:blip r:embed="rId2"/>
          <a:srcRect l="-1447" t="7841" r="31703"/>
          <a:stretch/>
        </p:blipFill>
        <p:spPr>
          <a:xfrm>
            <a:off x="1755101" y="2057400"/>
            <a:ext cx="5864899" cy="2685700"/>
          </a:xfrm>
          <a:prstGeom prst="rect">
            <a:avLst/>
          </a:prstGeom>
        </p:spPr>
      </p:pic>
      <p:sp>
        <p:nvSpPr>
          <p:cNvPr id="12" name="TextBox 11"/>
          <p:cNvSpPr txBox="1"/>
          <p:nvPr/>
        </p:nvSpPr>
        <p:spPr>
          <a:xfrm>
            <a:off x="4267200" y="5924490"/>
            <a:ext cx="3426900" cy="369332"/>
          </a:xfrm>
          <a:prstGeom prst="rect">
            <a:avLst/>
          </a:prstGeom>
          <a:noFill/>
        </p:spPr>
        <p:txBody>
          <a:bodyPr wrap="none" rtlCol="0">
            <a:spAutoFit/>
          </a:bodyPr>
          <a:lstStyle/>
          <a:p>
            <a:r>
              <a:rPr lang="en-US" i="1" dirty="0" smtClean="0">
                <a:latin typeface="Calibri" pitchFamily="34" charset="0"/>
              </a:rPr>
              <a:t>KP Cosgrove et al., J </a:t>
            </a:r>
            <a:r>
              <a:rPr lang="en-US" i="1" dirty="0" err="1" smtClean="0">
                <a:latin typeface="Calibri" pitchFamily="34" charset="0"/>
              </a:rPr>
              <a:t>Neurosci</a:t>
            </a:r>
            <a:r>
              <a:rPr lang="en-US" i="1" dirty="0" smtClean="0">
                <a:latin typeface="Calibri" pitchFamily="34" charset="0"/>
              </a:rPr>
              <a:t> 2014</a:t>
            </a:r>
            <a:endParaRPr lang="en-US" i="1" dirty="0">
              <a:latin typeface="Calibri" pitchFamily="34" charset="0"/>
            </a:endParaRPr>
          </a:p>
        </p:txBody>
      </p:sp>
      <p:sp>
        <p:nvSpPr>
          <p:cNvPr id="3" name="TextBox 2"/>
          <p:cNvSpPr txBox="1"/>
          <p:nvPr/>
        </p:nvSpPr>
        <p:spPr>
          <a:xfrm>
            <a:off x="692304" y="4953000"/>
            <a:ext cx="7994496" cy="923330"/>
          </a:xfrm>
          <a:prstGeom prst="rect">
            <a:avLst/>
          </a:prstGeom>
          <a:noFill/>
        </p:spPr>
        <p:txBody>
          <a:bodyPr wrap="none" rtlCol="0">
            <a:spAutoFit/>
          </a:bodyPr>
          <a:lstStyle/>
          <a:p>
            <a:r>
              <a:rPr lang="en-US" b="1" i="1" dirty="0" smtClean="0">
                <a:solidFill>
                  <a:srgbClr val="7A7AD4"/>
                </a:solidFill>
              </a:rPr>
              <a:t>Given sex differences in neuroanatomical response to smoking,</a:t>
            </a:r>
            <a:br>
              <a:rPr lang="en-US" b="1" i="1" dirty="0" smtClean="0">
                <a:solidFill>
                  <a:srgbClr val="7A7AD4"/>
                </a:solidFill>
              </a:rPr>
            </a:br>
            <a:r>
              <a:rPr lang="en-US" b="1" i="1" dirty="0" smtClean="0">
                <a:solidFill>
                  <a:srgbClr val="7A7AD4"/>
                </a:solidFill>
              </a:rPr>
              <a:t> treatments involving brain stimulation might need to be tailored to the </a:t>
            </a:r>
          </a:p>
          <a:p>
            <a:r>
              <a:rPr lang="en-US" b="1" i="1" dirty="0" smtClean="0">
                <a:solidFill>
                  <a:srgbClr val="7A7AD4"/>
                </a:solidFill>
              </a:rPr>
              <a:t>sex of the patient.   </a:t>
            </a:r>
            <a:endParaRPr lang="en-US" b="1" i="1" dirty="0">
              <a:solidFill>
                <a:srgbClr val="7A7AD4"/>
              </a:solidFill>
            </a:endParaRPr>
          </a:p>
        </p:txBody>
      </p:sp>
    </p:spTree>
    <p:extLst>
      <p:ext uri="{BB962C8B-B14F-4D97-AF65-F5344CB8AC3E}">
        <p14:creationId xmlns:p14="http://schemas.microsoft.com/office/powerpoint/2010/main" val="3893159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p:cNvSpPr txBox="1">
            <a:spLocks noChangeArrowheads="1"/>
          </p:cNvSpPr>
          <p:nvPr/>
        </p:nvSpPr>
        <p:spPr bwMode="auto">
          <a:xfrm>
            <a:off x="152400" y="798513"/>
            <a:ext cx="2819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b="1" i="1" dirty="0">
                <a:solidFill>
                  <a:srgbClr val="000099"/>
                </a:solidFill>
                <a:latin typeface="Calibri" pitchFamily="34" charset="0"/>
              </a:rPr>
              <a:t>London </a:t>
            </a:r>
            <a:r>
              <a:rPr lang="en-US" b="1" i="1" dirty="0">
                <a:solidFill>
                  <a:srgbClr val="000099"/>
                </a:solidFill>
                <a:latin typeface="Calibri" pitchFamily="34" charset="0"/>
              </a:rPr>
              <a:t>Lab</a:t>
            </a:r>
            <a:endParaRPr lang="en-US" sz="2000" b="1" i="1" dirty="0">
              <a:solidFill>
                <a:srgbClr val="000099"/>
              </a:solidFill>
              <a:latin typeface="Calibri" pitchFamily="34" charset="0"/>
            </a:endParaRPr>
          </a:p>
          <a:p>
            <a:pPr algn="ctr" eaLnBrk="1" hangingPunct="1"/>
            <a:r>
              <a:rPr lang="en-US" dirty="0">
                <a:latin typeface="Calibri" pitchFamily="34" charset="0"/>
              </a:rPr>
              <a:t>Dara Ghahremani</a:t>
            </a:r>
          </a:p>
          <a:p>
            <a:pPr algn="ctr" eaLnBrk="1" hangingPunct="1"/>
            <a:r>
              <a:rPr lang="en-US" dirty="0">
                <a:latin typeface="Calibri" pitchFamily="34" charset="0"/>
              </a:rPr>
              <a:t>Andrew C. Dean                               </a:t>
            </a:r>
            <a:endParaRPr lang="en-US" i="1" dirty="0">
              <a:latin typeface="Calibri" pitchFamily="34" charset="0"/>
            </a:endParaRPr>
          </a:p>
          <a:p>
            <a:pPr algn="ctr" eaLnBrk="1" hangingPunct="1"/>
            <a:r>
              <a:rPr lang="en-US" dirty="0" err="1">
                <a:latin typeface="Calibri" pitchFamily="34" charset="0"/>
              </a:rPr>
              <a:t>Buyean</a:t>
            </a:r>
            <a:r>
              <a:rPr lang="en-US" dirty="0">
                <a:latin typeface="Calibri" pitchFamily="34" charset="0"/>
              </a:rPr>
              <a:t> Lee</a:t>
            </a:r>
          </a:p>
          <a:p>
            <a:pPr algn="ctr" eaLnBrk="1" hangingPunct="1"/>
            <a:r>
              <a:rPr lang="en-US" dirty="0">
                <a:latin typeface="Calibri" pitchFamily="34" charset="0"/>
              </a:rPr>
              <a:t>John Monterosso</a:t>
            </a:r>
            <a:br>
              <a:rPr lang="en-US" dirty="0">
                <a:latin typeface="Calibri" pitchFamily="34" charset="0"/>
              </a:rPr>
            </a:br>
            <a:r>
              <a:rPr lang="en-US" dirty="0">
                <a:latin typeface="Calibri" pitchFamily="34" charset="0"/>
              </a:rPr>
              <a:t> Todd Zorick</a:t>
            </a:r>
            <a:r>
              <a:rPr lang="en-US" sz="800" dirty="0">
                <a:latin typeface="Calibri" pitchFamily="34" charset="0"/>
              </a:rPr>
              <a:t>          </a:t>
            </a:r>
            <a:r>
              <a:rPr lang="en-US" sz="800" i="1" dirty="0">
                <a:latin typeface="Calibri" pitchFamily="34" charset="0"/>
              </a:rPr>
              <a:t/>
            </a:r>
            <a:br>
              <a:rPr lang="en-US" sz="800" i="1" dirty="0">
                <a:latin typeface="Calibri" pitchFamily="34" charset="0"/>
              </a:rPr>
            </a:br>
            <a:r>
              <a:rPr lang="en-US" sz="800" i="1" dirty="0">
                <a:latin typeface="Calibri" pitchFamily="34" charset="0"/>
              </a:rPr>
              <a:t> </a:t>
            </a:r>
            <a:r>
              <a:rPr lang="en-US" dirty="0">
                <a:latin typeface="Calibri" pitchFamily="34" charset="0"/>
              </a:rPr>
              <a:t>Kenji Ishibashi</a:t>
            </a:r>
          </a:p>
          <a:p>
            <a:pPr algn="ctr" eaLnBrk="1" hangingPunct="1"/>
            <a:r>
              <a:rPr lang="en-US" dirty="0">
                <a:latin typeface="Calibri" pitchFamily="34" charset="0"/>
              </a:rPr>
              <a:t>Milky Kohno                    </a:t>
            </a:r>
            <a:r>
              <a:rPr lang="en-US" dirty="0">
                <a:solidFill>
                  <a:srgbClr val="0066FF"/>
                </a:solidFill>
                <a:latin typeface="Calibri" pitchFamily="34" charset="0"/>
              </a:rPr>
              <a:t> </a:t>
            </a:r>
            <a:endParaRPr lang="en-US" dirty="0">
              <a:latin typeface="Calibri" pitchFamily="34" charset="0"/>
            </a:endParaRPr>
          </a:p>
          <a:p>
            <a:pPr algn="ctr" eaLnBrk="1" hangingPunct="1"/>
            <a:r>
              <a:rPr lang="en-US" dirty="0">
                <a:latin typeface="Calibri" pitchFamily="34" charset="0"/>
              </a:rPr>
              <a:t>Angelica Morales</a:t>
            </a:r>
          </a:p>
          <a:p>
            <a:pPr algn="ctr" eaLnBrk="1" hangingPunct="1"/>
            <a:r>
              <a:rPr lang="en-US" dirty="0">
                <a:latin typeface="Calibri" pitchFamily="34" charset="0"/>
              </a:rPr>
              <a:t>Kyoji Okita</a:t>
            </a:r>
          </a:p>
          <a:p>
            <a:pPr algn="ctr" eaLnBrk="1" hangingPunct="1"/>
            <a:r>
              <a:rPr lang="en-US" dirty="0">
                <a:latin typeface="Calibri" pitchFamily="34" charset="0"/>
              </a:rPr>
              <a:t>Doris Payer </a:t>
            </a:r>
            <a:br>
              <a:rPr lang="en-US" dirty="0">
                <a:latin typeface="Calibri" pitchFamily="34" charset="0"/>
              </a:rPr>
            </a:br>
            <a:r>
              <a:rPr lang="en-US" dirty="0">
                <a:latin typeface="Calibri" pitchFamily="34" charset="0"/>
              </a:rPr>
              <a:t>Chelsea L. Robertson</a:t>
            </a:r>
          </a:p>
          <a:p>
            <a:pPr algn="ctr" eaLnBrk="1" hangingPunct="1"/>
            <a:r>
              <a:rPr lang="en-US" dirty="0" err="1">
                <a:latin typeface="Calibri" pitchFamily="34" charset="0"/>
              </a:rPr>
              <a:t>Golnaz</a:t>
            </a:r>
            <a:r>
              <a:rPr lang="en-US" dirty="0">
                <a:latin typeface="Calibri" pitchFamily="34" charset="0"/>
              </a:rPr>
              <a:t> Tabibnia </a:t>
            </a:r>
          </a:p>
        </p:txBody>
      </p:sp>
      <p:sp>
        <p:nvSpPr>
          <p:cNvPr id="56323" name="TextBox 8"/>
          <p:cNvSpPr txBox="1">
            <a:spLocks noChangeArrowheads="1"/>
          </p:cNvSpPr>
          <p:nvPr/>
        </p:nvSpPr>
        <p:spPr bwMode="auto">
          <a:xfrm>
            <a:off x="2382838" y="798513"/>
            <a:ext cx="3870325"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srgbClr val="0066FF"/>
                </a:solidFill>
                <a:latin typeface="Calibri" pitchFamily="34" charset="0"/>
              </a:rPr>
              <a:t>    </a:t>
            </a:r>
            <a:endParaRPr lang="en-US" sz="600" dirty="0">
              <a:solidFill>
                <a:srgbClr val="0066FF"/>
              </a:solidFill>
              <a:latin typeface="Calibri" pitchFamily="34" charset="0"/>
            </a:endParaRPr>
          </a:p>
          <a:p>
            <a:pPr algn="ctr" eaLnBrk="1" hangingPunct="1"/>
            <a:endParaRPr lang="en-US" sz="600" dirty="0">
              <a:solidFill>
                <a:srgbClr val="0066FF"/>
              </a:solidFill>
              <a:latin typeface="Calibri" pitchFamily="34" charset="0"/>
            </a:endParaRPr>
          </a:p>
          <a:p>
            <a:pPr algn="ctr" eaLnBrk="1" hangingPunct="1"/>
            <a:r>
              <a:rPr lang="en-US" b="1" i="1" dirty="0">
                <a:solidFill>
                  <a:srgbClr val="000099"/>
                </a:solidFill>
                <a:latin typeface="Calibri" pitchFamily="34" charset="0"/>
              </a:rPr>
              <a:t>Integrated Substance</a:t>
            </a:r>
            <a:br>
              <a:rPr lang="en-US" b="1" i="1" dirty="0">
                <a:solidFill>
                  <a:srgbClr val="000099"/>
                </a:solidFill>
                <a:latin typeface="Calibri" pitchFamily="34" charset="0"/>
              </a:rPr>
            </a:br>
            <a:r>
              <a:rPr lang="en-US" b="1" i="1" dirty="0">
                <a:solidFill>
                  <a:srgbClr val="000099"/>
                </a:solidFill>
                <a:latin typeface="Calibri" pitchFamily="34" charset="0"/>
              </a:rPr>
              <a:t>Abuse Programs</a:t>
            </a:r>
          </a:p>
          <a:p>
            <a:pPr algn="ctr" eaLnBrk="1" hangingPunct="1"/>
            <a:r>
              <a:rPr lang="en-US" dirty="0">
                <a:latin typeface="Calibri" pitchFamily="34" charset="0"/>
              </a:rPr>
              <a:t>Walter Ling </a:t>
            </a:r>
          </a:p>
          <a:p>
            <a:pPr algn="ctr" eaLnBrk="1" hangingPunct="1"/>
            <a:r>
              <a:rPr lang="en-US" dirty="0">
                <a:latin typeface="Calibri" pitchFamily="34" charset="0"/>
              </a:rPr>
              <a:t>Karen Miotto </a:t>
            </a:r>
          </a:p>
          <a:p>
            <a:pPr algn="ctr" eaLnBrk="1" hangingPunct="1"/>
            <a:r>
              <a:rPr lang="en-US" dirty="0">
                <a:latin typeface="Calibri" pitchFamily="34" charset="0"/>
              </a:rPr>
              <a:t>Larissa Mooney</a:t>
            </a:r>
          </a:p>
          <a:p>
            <a:pPr algn="ctr" eaLnBrk="1" hangingPunct="1"/>
            <a:r>
              <a:rPr lang="en-US" dirty="0">
                <a:latin typeface="Calibri" pitchFamily="34" charset="0"/>
              </a:rPr>
              <a:t>Rick Rawson</a:t>
            </a:r>
          </a:p>
          <a:p>
            <a:pPr algn="ctr" eaLnBrk="1" hangingPunct="1"/>
            <a:r>
              <a:rPr lang="en-US" dirty="0">
                <a:latin typeface="Calibri" pitchFamily="34" charset="0"/>
              </a:rPr>
              <a:t>Joy </a:t>
            </a:r>
            <a:r>
              <a:rPr lang="en-US" dirty="0" err="1">
                <a:latin typeface="Calibri" pitchFamily="34" charset="0"/>
              </a:rPr>
              <a:t>Chudsinski</a:t>
            </a:r>
            <a:r>
              <a:rPr lang="en-US" dirty="0">
                <a:latin typeface="Calibri" pitchFamily="34" charset="0"/>
              </a:rPr>
              <a:t> </a:t>
            </a:r>
          </a:p>
          <a:p>
            <a:pPr algn="ctr" eaLnBrk="1" hangingPunct="1"/>
            <a:endParaRPr lang="en-US" sz="600" dirty="0">
              <a:solidFill>
                <a:srgbClr val="0066FF"/>
              </a:solidFill>
              <a:latin typeface="Calibri" pitchFamily="34" charset="0"/>
            </a:endParaRPr>
          </a:p>
          <a:p>
            <a:pPr algn="ctr" eaLnBrk="1" hangingPunct="1"/>
            <a:endParaRPr lang="en-US" sz="1100" b="1" i="1" dirty="0">
              <a:solidFill>
                <a:srgbClr val="0066FF"/>
              </a:solidFill>
              <a:latin typeface="Calibri" pitchFamily="34" charset="0"/>
            </a:endParaRPr>
          </a:p>
          <a:p>
            <a:pPr algn="ctr" eaLnBrk="1" hangingPunct="1"/>
            <a:endParaRPr lang="en-US" dirty="0">
              <a:solidFill>
                <a:srgbClr val="0066FF"/>
              </a:solidFill>
              <a:latin typeface="Calibri" pitchFamily="34" charset="0"/>
            </a:endParaRPr>
          </a:p>
          <a:p>
            <a:pPr algn="ctr" eaLnBrk="1" hangingPunct="1"/>
            <a:endParaRPr lang="en-US" dirty="0">
              <a:latin typeface="Calibri" pitchFamily="34" charset="0"/>
            </a:endParaRPr>
          </a:p>
        </p:txBody>
      </p:sp>
      <p:sp>
        <p:nvSpPr>
          <p:cNvPr id="56324" name="TextBox 11"/>
          <p:cNvSpPr txBox="1">
            <a:spLocks noChangeArrowheads="1"/>
          </p:cNvSpPr>
          <p:nvPr/>
        </p:nvSpPr>
        <p:spPr bwMode="auto">
          <a:xfrm>
            <a:off x="5867400" y="990600"/>
            <a:ext cx="288448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b="1" i="1">
                <a:solidFill>
                  <a:srgbClr val="000099"/>
                </a:solidFill>
                <a:latin typeface="Calibri" pitchFamily="34" charset="0"/>
              </a:rPr>
              <a:t>Semel Institute Stat Core</a:t>
            </a:r>
          </a:p>
          <a:p>
            <a:pPr algn="ctr" eaLnBrk="1" hangingPunct="1"/>
            <a:r>
              <a:rPr lang="en-US">
                <a:latin typeface="Calibri" pitchFamily="34" charset="0"/>
              </a:rPr>
              <a:t>Catherine Sugar</a:t>
            </a:r>
          </a:p>
          <a:p>
            <a:pPr algn="ctr" eaLnBrk="1" hangingPunct="1"/>
            <a:r>
              <a:rPr lang="en-US">
                <a:latin typeface="Calibri" pitchFamily="34" charset="0"/>
              </a:rPr>
              <a:t>Gerhard Hellemann</a:t>
            </a:r>
          </a:p>
          <a:p>
            <a:pPr algn="ctr" eaLnBrk="1" hangingPunct="1"/>
            <a:endParaRPr lang="en-US" sz="900">
              <a:latin typeface="Calibri" pitchFamily="34" charset="0"/>
            </a:endParaRPr>
          </a:p>
          <a:p>
            <a:pPr algn="ctr" eaLnBrk="1" hangingPunct="1"/>
            <a:r>
              <a:rPr lang="en-US" b="1" i="1">
                <a:solidFill>
                  <a:srgbClr val="000099"/>
                </a:solidFill>
                <a:latin typeface="Calibri" pitchFamily="34" charset="0"/>
              </a:rPr>
              <a:t>Consortium for </a:t>
            </a:r>
            <a:br>
              <a:rPr lang="en-US" b="1" i="1">
                <a:solidFill>
                  <a:srgbClr val="000099"/>
                </a:solidFill>
                <a:latin typeface="Calibri" pitchFamily="34" charset="0"/>
              </a:rPr>
            </a:br>
            <a:r>
              <a:rPr lang="en-US" b="1" i="1">
                <a:solidFill>
                  <a:srgbClr val="000099"/>
                </a:solidFill>
                <a:latin typeface="Calibri" pitchFamily="34" charset="0"/>
              </a:rPr>
              <a:t>Neuropsychiatric Phenomics</a:t>
            </a:r>
          </a:p>
          <a:p>
            <a:pPr algn="ctr" eaLnBrk="1" hangingPunct="1"/>
            <a:r>
              <a:rPr lang="en-US">
                <a:latin typeface="Calibri" pitchFamily="34" charset="0"/>
              </a:rPr>
              <a:t>Robert Bilder</a:t>
            </a:r>
          </a:p>
          <a:p>
            <a:pPr algn="ctr" eaLnBrk="1" hangingPunct="1"/>
            <a:r>
              <a:rPr lang="en-US">
                <a:latin typeface="Calibri" pitchFamily="34" charset="0"/>
              </a:rPr>
              <a:t>Russell Poldrack</a:t>
            </a:r>
          </a:p>
          <a:p>
            <a:pPr algn="ctr" eaLnBrk="1" hangingPunct="1"/>
            <a:r>
              <a:rPr lang="en-US">
                <a:latin typeface="Calibri" pitchFamily="34" charset="0"/>
              </a:rPr>
              <a:t>Tyrone Cannon</a:t>
            </a:r>
          </a:p>
          <a:p>
            <a:pPr algn="ctr" eaLnBrk="1" hangingPunct="1"/>
            <a:endParaRPr lang="en-US" sz="1200" b="1" i="1">
              <a:solidFill>
                <a:srgbClr val="0066FF"/>
              </a:solidFill>
              <a:latin typeface="Calibri" pitchFamily="34" charset="0"/>
            </a:endParaRPr>
          </a:p>
          <a:p>
            <a:pPr algn="ctr" eaLnBrk="1" hangingPunct="1"/>
            <a:r>
              <a:rPr lang="en-US" b="1" i="1">
                <a:solidFill>
                  <a:srgbClr val="000099"/>
                </a:solidFill>
                <a:latin typeface="Calibri" pitchFamily="34" charset="0"/>
              </a:rPr>
              <a:t>VA PET Lab</a:t>
            </a:r>
          </a:p>
          <a:p>
            <a:pPr algn="ctr" eaLnBrk="1" hangingPunct="1"/>
            <a:r>
              <a:rPr lang="en-US">
                <a:latin typeface="Calibri" pitchFamily="34" charset="0"/>
              </a:rPr>
              <a:t>Judah Farahi</a:t>
            </a:r>
          </a:p>
          <a:p>
            <a:pPr algn="ctr" eaLnBrk="1" hangingPunct="1"/>
            <a:r>
              <a:rPr lang="en-US">
                <a:latin typeface="Calibri" pitchFamily="34" charset="0"/>
              </a:rPr>
              <a:t>Mark A. Mandelkern </a:t>
            </a:r>
          </a:p>
          <a:p>
            <a:pPr algn="ctr" eaLnBrk="1" hangingPunct="1"/>
            <a:endParaRPr lang="en-US">
              <a:latin typeface="Calibri" pitchFamily="34" charset="0"/>
            </a:endParaRPr>
          </a:p>
        </p:txBody>
      </p:sp>
      <p:sp>
        <p:nvSpPr>
          <p:cNvPr id="56325" name="TextBox 2"/>
          <p:cNvSpPr txBox="1">
            <a:spLocks noChangeArrowheads="1"/>
          </p:cNvSpPr>
          <p:nvPr/>
        </p:nvSpPr>
        <p:spPr bwMode="auto">
          <a:xfrm>
            <a:off x="-9525" y="4673601"/>
            <a:ext cx="9144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dirty="0">
                <a:latin typeface="Calibri" pitchFamily="34" charset="0"/>
                <a:ea typeface="Gulim" pitchFamily="34" charset="-127"/>
                <a:cs typeface="Arial" pitchFamily="34" charset="0"/>
              </a:rPr>
              <a:t>Support from the National Institute on Drug Abuse: </a:t>
            </a:r>
            <a:br>
              <a:rPr lang="en-US" altLang="en-US" dirty="0">
                <a:latin typeface="Calibri" pitchFamily="34" charset="0"/>
                <a:ea typeface="Gulim" pitchFamily="34" charset="-127"/>
                <a:cs typeface="Arial" pitchFamily="34" charset="0"/>
              </a:rPr>
            </a:br>
            <a:r>
              <a:rPr lang="en-US" altLang="en-US" dirty="0">
                <a:latin typeface="Calibri" pitchFamily="34" charset="0"/>
                <a:ea typeface="Gulim" pitchFamily="34" charset="-127"/>
                <a:cs typeface="Arial" pitchFamily="34" charset="0"/>
              </a:rPr>
              <a:t>Training Grant: </a:t>
            </a:r>
            <a:r>
              <a:rPr lang="en-US" dirty="0">
                <a:latin typeface="Calibri" pitchFamily="34" charset="0"/>
                <a:cs typeface="Times New Roman" pitchFamily="18" charset="0"/>
              </a:rPr>
              <a:t>T32 DA024635 </a:t>
            </a:r>
            <a:br>
              <a:rPr lang="en-US" dirty="0">
                <a:latin typeface="Calibri" pitchFamily="34" charset="0"/>
                <a:cs typeface="Times New Roman" pitchFamily="18" charset="0"/>
              </a:rPr>
            </a:br>
            <a:r>
              <a:rPr lang="en-US" dirty="0">
                <a:latin typeface="Calibri" pitchFamily="34" charset="0"/>
                <a:cs typeface="Times New Roman" pitchFamily="18" charset="0"/>
              </a:rPr>
              <a:t>Research Grants: DA 15179, DA</a:t>
            </a:r>
            <a:r>
              <a:rPr lang="en-US" altLang="en-US" dirty="0">
                <a:latin typeface="Calibri" pitchFamily="34" charset="0"/>
                <a:ea typeface="Gulim" pitchFamily="34" charset="-127"/>
              </a:rPr>
              <a:t>024853, DA020726, DA022539 (London),</a:t>
            </a:r>
            <a:br>
              <a:rPr lang="en-US" altLang="en-US" dirty="0">
                <a:latin typeface="Calibri" pitchFamily="34" charset="0"/>
                <a:ea typeface="Gulim" pitchFamily="34" charset="-127"/>
              </a:rPr>
            </a:br>
            <a:r>
              <a:rPr lang="pt-BR" dirty="0">
                <a:latin typeface="Calibri" pitchFamily="34" charset="0"/>
                <a:cs typeface="Times New Roman" pitchFamily="18" charset="0"/>
              </a:rPr>
              <a:t>DA027633 </a:t>
            </a:r>
            <a:r>
              <a:rPr lang="en-US" dirty="0">
                <a:latin typeface="Calibri" pitchFamily="34" charset="0"/>
                <a:cs typeface="Times New Roman" pitchFamily="18" charset="0"/>
              </a:rPr>
              <a:t> (Rawson), </a:t>
            </a:r>
            <a:r>
              <a:rPr lang="en-US" altLang="en-US" dirty="0">
                <a:latin typeface="Calibri" pitchFamily="34" charset="0"/>
                <a:ea typeface="Gulim" pitchFamily="34" charset="-127"/>
              </a:rPr>
              <a:t>DA027734 (Dean).</a:t>
            </a:r>
            <a:br>
              <a:rPr lang="en-US" altLang="en-US" dirty="0">
                <a:latin typeface="Calibri" pitchFamily="34" charset="0"/>
                <a:ea typeface="Gulim" pitchFamily="34" charset="-127"/>
              </a:rPr>
            </a:br>
            <a:r>
              <a:rPr lang="en-US" altLang="en-US" dirty="0">
                <a:latin typeface="Calibri" pitchFamily="34" charset="0"/>
                <a:ea typeface="Gulim" pitchFamily="34" charset="-127"/>
              </a:rPr>
              <a:t>Endowments: Pike Chair in Addiction Studies, Marjorie Green Family Trust</a:t>
            </a:r>
            <a:r>
              <a:rPr lang="en-US" dirty="0">
                <a:latin typeface="Calibri" pitchFamily="34" charset="0"/>
                <a:cs typeface="Times New Roman" pitchFamily="18" charset="0"/>
              </a:rPr>
              <a:t> </a:t>
            </a:r>
            <a:endParaRPr lang="en-US" altLang="en-US" dirty="0">
              <a:latin typeface="Calibri" pitchFamily="34" charset="0"/>
              <a:ea typeface="Gulim" pitchFamily="34" charset="-127"/>
            </a:endParaRPr>
          </a:p>
        </p:txBody>
      </p:sp>
      <p:sp>
        <p:nvSpPr>
          <p:cNvPr id="56326" name="TextBox 6"/>
          <p:cNvSpPr txBox="1">
            <a:spLocks noChangeArrowheads="1"/>
          </p:cNvSpPr>
          <p:nvPr/>
        </p:nvSpPr>
        <p:spPr bwMode="auto">
          <a:xfrm>
            <a:off x="152400" y="152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b="1" i="1" dirty="0">
                <a:solidFill>
                  <a:srgbClr val="34349E"/>
                </a:solidFill>
                <a:latin typeface="Calibri" pitchFamily="34" charset="0"/>
              </a:rPr>
              <a:t>Acknowledgements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170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b="1" i="1" dirty="0" smtClean="0">
                <a:solidFill>
                  <a:srgbClr val="34349E"/>
                </a:solidFill>
                <a:latin typeface="Calibri" pitchFamily="34" charset="0"/>
                <a:ea typeface="ＭＳ Ｐゴシック" pitchFamily="34" charset="-128"/>
              </a:rPr>
              <a:t>What Does the Insula Do?</a:t>
            </a:r>
            <a:r>
              <a:rPr lang="en-US" sz="3000" b="1" i="1" dirty="0" smtClean="0">
                <a:solidFill>
                  <a:srgbClr val="34349E"/>
                </a:solidFill>
                <a:latin typeface="Calibri" pitchFamily="34" charset="0"/>
                <a:ea typeface="ＭＳ Ｐゴシック" pitchFamily="34" charset="-128"/>
              </a:rPr>
              <a:t/>
            </a:r>
            <a:br>
              <a:rPr lang="en-US" sz="3000" b="1" i="1" dirty="0" smtClean="0">
                <a:solidFill>
                  <a:srgbClr val="34349E"/>
                </a:solidFill>
                <a:latin typeface="Calibri" pitchFamily="34" charset="0"/>
                <a:ea typeface="ＭＳ Ｐゴシック" pitchFamily="34" charset="-128"/>
              </a:rPr>
            </a:br>
            <a:r>
              <a:rPr lang="en-US" sz="2800" b="1" i="1" dirty="0" smtClean="0">
                <a:solidFill>
                  <a:srgbClr val="34349E"/>
                </a:solidFill>
                <a:latin typeface="Calibri" pitchFamily="34" charset="0"/>
                <a:ea typeface="ＭＳ Ｐゴシック" pitchFamily="34" charset="-128"/>
              </a:rPr>
              <a:t> </a:t>
            </a:r>
            <a:endParaRPr lang="en-US" sz="2800" b="1" i="1" dirty="0">
              <a:solidFill>
                <a:srgbClr val="6161CB"/>
              </a:solidFill>
              <a:latin typeface="Calibri" pitchFamily="34" charset="0"/>
            </a:endParaRPr>
          </a:p>
        </p:txBody>
      </p:sp>
      <p:sp>
        <p:nvSpPr>
          <p:cNvPr id="8" name="Rectangle 7"/>
          <p:cNvSpPr/>
          <p:nvPr/>
        </p:nvSpPr>
        <p:spPr>
          <a:xfrm>
            <a:off x="2171700" y="2791361"/>
            <a:ext cx="6248400" cy="400110"/>
          </a:xfrm>
          <a:prstGeom prst="rect">
            <a:avLst/>
          </a:prstGeom>
        </p:spPr>
        <p:txBody>
          <a:bodyPr wrap="square">
            <a:spAutoFit/>
          </a:bodyPr>
          <a:lstStyle/>
          <a:p>
            <a:r>
              <a:rPr lang="en-US" sz="2000" dirty="0">
                <a:latin typeface="Calibri" pitchFamily="34" charset="0"/>
              </a:rPr>
              <a:t> </a:t>
            </a:r>
            <a:endParaRPr lang="en-US" sz="2000" i="1" dirty="0">
              <a:latin typeface="Calibri" pitchFamily="34" charset="0"/>
            </a:endParaRPr>
          </a:p>
        </p:txBody>
      </p:sp>
      <p:sp>
        <p:nvSpPr>
          <p:cNvPr id="9" name="TextBox 8"/>
          <p:cNvSpPr txBox="1"/>
          <p:nvPr/>
        </p:nvSpPr>
        <p:spPr>
          <a:xfrm>
            <a:off x="685800" y="990600"/>
            <a:ext cx="5449762" cy="2554545"/>
          </a:xfrm>
          <a:prstGeom prst="rect">
            <a:avLst/>
          </a:prstGeom>
          <a:noFill/>
        </p:spPr>
        <p:txBody>
          <a:bodyPr wrap="none" rtlCol="0">
            <a:spAutoFit/>
          </a:bodyPr>
          <a:lstStyle/>
          <a:p>
            <a:r>
              <a:rPr lang="en-US" sz="2000" b="1" i="1" dirty="0" smtClean="0">
                <a:latin typeface="Calibri" pitchFamily="34" charset="0"/>
              </a:rPr>
              <a:t>An island of cortex tucked inside the lateral sulcus</a:t>
            </a:r>
          </a:p>
          <a:p>
            <a:pPr marL="228600" indent="-114300">
              <a:buFont typeface="Arial" pitchFamily="34" charset="0"/>
              <a:buChar char="•"/>
            </a:pPr>
            <a:r>
              <a:rPr lang="en-US" sz="2000" dirty="0" smtClean="0">
                <a:latin typeface="Calibri" pitchFamily="34" charset="0"/>
              </a:rPr>
              <a:t>considered  part of the limbic system</a:t>
            </a:r>
          </a:p>
          <a:p>
            <a:pPr marL="228600" indent="-114300">
              <a:buFont typeface="Arial" pitchFamily="34" charset="0"/>
              <a:buChar char="•"/>
            </a:pPr>
            <a:r>
              <a:rPr lang="en-US" sz="2000" i="1" dirty="0" smtClean="0">
                <a:latin typeface="Calibri" pitchFamily="34" charset="0"/>
              </a:rPr>
              <a:t> </a:t>
            </a:r>
            <a:r>
              <a:rPr lang="en-US" sz="2000" dirty="0" smtClean="0">
                <a:latin typeface="Calibri" pitchFamily="34" charset="0"/>
              </a:rPr>
              <a:t>role in self-awareness, body representation</a:t>
            </a:r>
          </a:p>
          <a:p>
            <a:pPr marL="228600" indent="-114300">
              <a:buFont typeface="Arial" pitchFamily="34" charset="0"/>
              <a:buChar char="•"/>
            </a:pPr>
            <a:r>
              <a:rPr lang="en-US" sz="2000" dirty="0" smtClean="0">
                <a:latin typeface="Calibri" pitchFamily="34" charset="0"/>
              </a:rPr>
              <a:t> subjective emotional experience</a:t>
            </a:r>
          </a:p>
          <a:p>
            <a:pPr marL="285750" indent="-168275">
              <a:buFont typeface="Arial" pitchFamily="34" charset="0"/>
              <a:buChar char="•"/>
            </a:pPr>
            <a:r>
              <a:rPr lang="en-US" sz="2000" dirty="0">
                <a:latin typeface="Calibri" pitchFamily="34" charset="0"/>
              </a:rPr>
              <a:t>important in decision-making</a:t>
            </a:r>
            <a:br>
              <a:rPr lang="en-US" sz="2000" dirty="0">
                <a:latin typeface="Calibri" pitchFamily="34" charset="0"/>
              </a:rPr>
            </a:br>
            <a:r>
              <a:rPr lang="en-US" sz="2000" dirty="0">
                <a:latin typeface="Calibri" pitchFamily="34" charset="0"/>
              </a:rPr>
              <a:t>(including decisions involving risk)</a:t>
            </a:r>
          </a:p>
          <a:p>
            <a:pPr marL="228600" indent="-168275">
              <a:buFont typeface="Arial" pitchFamily="34" charset="0"/>
              <a:buChar char="•"/>
            </a:pPr>
            <a:endParaRPr lang="en-US" sz="2000" dirty="0" smtClean="0">
              <a:latin typeface="Calibri" pitchFamily="34" charset="0"/>
            </a:endParaRPr>
          </a:p>
          <a:p>
            <a:endParaRPr lang="en-US" sz="2000" dirty="0">
              <a:latin typeface="Calibri" pitchFamily="34" charset="0"/>
            </a:endParaRPr>
          </a:p>
        </p:txBody>
      </p:sp>
      <p:sp>
        <p:nvSpPr>
          <p:cNvPr id="10" name="Rectangle 9"/>
          <p:cNvSpPr/>
          <p:nvPr/>
        </p:nvSpPr>
        <p:spPr>
          <a:xfrm>
            <a:off x="762000" y="2951510"/>
            <a:ext cx="7391400" cy="707886"/>
          </a:xfrm>
          <a:prstGeom prst="rect">
            <a:avLst/>
          </a:prstGeom>
        </p:spPr>
        <p:txBody>
          <a:bodyPr wrap="square">
            <a:spAutoFit/>
          </a:bodyPr>
          <a:lstStyle/>
          <a:p>
            <a:r>
              <a:rPr lang="en-US" sz="2000" dirty="0" smtClean="0">
                <a:latin typeface="Calibri" pitchFamily="34" charset="0"/>
              </a:rPr>
              <a:t>Activated by pain</a:t>
            </a:r>
            <a:r>
              <a:rPr lang="en-US" sz="2000" dirty="0">
                <a:latin typeface="Calibri" pitchFamily="34" charset="0"/>
              </a:rPr>
              <a:t>, love, emotion, </a:t>
            </a:r>
            <a:r>
              <a:rPr lang="en-US" sz="2000" dirty="0" smtClean="0">
                <a:latin typeface="Calibri" pitchFamily="34" charset="0"/>
              </a:rPr>
              <a:t>drug craving</a:t>
            </a:r>
            <a:r>
              <a:rPr lang="en-US" sz="2000" dirty="0">
                <a:latin typeface="Calibri" pitchFamily="34" charset="0"/>
              </a:rPr>
              <a:t>, addiction, </a:t>
            </a:r>
            <a:r>
              <a:rPr lang="en-US" sz="2000" dirty="0" smtClean="0">
                <a:latin typeface="Calibri" pitchFamily="34" charset="0"/>
              </a:rPr>
              <a:t>enjoyment </a:t>
            </a:r>
            <a:r>
              <a:rPr lang="en-US" sz="2000" dirty="0">
                <a:latin typeface="Calibri" pitchFamily="34" charset="0"/>
              </a:rPr>
              <a:t>of music, </a:t>
            </a:r>
            <a:r>
              <a:rPr lang="en-US" sz="2000" dirty="0" smtClean="0">
                <a:latin typeface="Calibri" pitchFamily="34" charset="0"/>
              </a:rPr>
              <a:t>tasting </a:t>
            </a:r>
            <a:r>
              <a:rPr lang="en-US" sz="2000" dirty="0">
                <a:latin typeface="Calibri" pitchFamily="34" charset="0"/>
              </a:rPr>
              <a:t>of wine.</a:t>
            </a:r>
          </a:p>
        </p:txBody>
      </p:sp>
      <p:pic>
        <p:nvPicPr>
          <p:cNvPr id="880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907" y="990600"/>
            <a:ext cx="2645893" cy="150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5778" b="7689"/>
          <a:stretch/>
        </p:blipFill>
        <p:spPr bwMode="auto">
          <a:xfrm>
            <a:off x="389868" y="3659396"/>
            <a:ext cx="3563664"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7"/>
          <p:cNvSpPr txBox="1">
            <a:spLocks noChangeArrowheads="1"/>
          </p:cNvSpPr>
          <p:nvPr/>
        </p:nvSpPr>
        <p:spPr bwMode="auto">
          <a:xfrm>
            <a:off x="4040503" y="3962400"/>
            <a:ext cx="457009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defRPr sz="2400">
                <a:solidFill>
                  <a:schemeClr val="tx1"/>
                </a:solidFill>
                <a:latin typeface="Arial" pitchFamily="34" charset="0"/>
                <a:ea typeface="ＭＳ Ｐゴシック" pitchFamily="34" charset="-128"/>
              </a:defRPr>
            </a:lvl1pPr>
            <a:lvl2pPr algn="l" eaLnBrk="0" hangingPunct="0">
              <a:defRPr sz="2400">
                <a:solidFill>
                  <a:schemeClr val="tx1"/>
                </a:solidFill>
                <a:latin typeface="Arial" pitchFamily="34" charset="0"/>
                <a:ea typeface="ＭＳ Ｐゴシック" pitchFamily="34" charset="-128"/>
              </a:defRPr>
            </a:lvl2pPr>
            <a:lvl3pPr algn="l" eaLnBrk="0" hangingPunct="0">
              <a:defRPr sz="2400">
                <a:solidFill>
                  <a:schemeClr val="tx1"/>
                </a:solidFill>
                <a:latin typeface="Arial" pitchFamily="34" charset="0"/>
                <a:ea typeface="ＭＳ Ｐゴシック" pitchFamily="34" charset="-128"/>
              </a:defRPr>
            </a:lvl3pPr>
            <a:lvl4pPr algn="l" eaLnBrk="0" hangingPunct="0">
              <a:defRPr sz="2400">
                <a:solidFill>
                  <a:schemeClr val="tx1"/>
                </a:solidFill>
                <a:latin typeface="Arial" pitchFamily="34" charset="0"/>
                <a:ea typeface="ＭＳ Ｐゴシック" pitchFamily="34" charset="-128"/>
              </a:defRPr>
            </a:lvl4pPr>
            <a:lvl5pPr algn="l" eaLnBrk="0" hangingPunct="0">
              <a:defRPr sz="2400">
                <a:solidFill>
                  <a:schemeClr val="tx1"/>
                </a:solidFill>
                <a:latin typeface="Arial" pitchFamily="34" charset="0"/>
                <a:ea typeface="ＭＳ Ｐゴシック" pitchFamily="34" charset="-128"/>
              </a:defRPr>
            </a:lvl5pPr>
            <a:lvl6pP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r>
              <a:rPr lang="en-US" sz="2000" b="1" dirty="0" smtClean="0">
                <a:solidFill>
                  <a:schemeClr val="accent4"/>
                </a:solidFill>
                <a:latin typeface="Calibri" pitchFamily="34" charset="0"/>
              </a:rPr>
              <a:t>Linked to important  brain regions:</a:t>
            </a:r>
          </a:p>
          <a:p>
            <a:pPr defTabSz="914400" eaLnBrk="1" hangingPunct="1"/>
            <a:r>
              <a:rPr lang="en-US" sz="2000" b="1" dirty="0" smtClean="0">
                <a:solidFill>
                  <a:schemeClr val="accent4"/>
                </a:solidFill>
                <a:latin typeface="Calibri" pitchFamily="34" charset="0"/>
              </a:rPr>
              <a:t>Thalamus </a:t>
            </a:r>
            <a:r>
              <a:rPr lang="en-US" sz="2000" dirty="0">
                <a:solidFill>
                  <a:schemeClr val="accent4"/>
                </a:solidFill>
                <a:latin typeface="Calibri" pitchFamily="34" charset="0"/>
              </a:rPr>
              <a:t>-</a:t>
            </a:r>
            <a:r>
              <a:rPr lang="en-US" sz="2000" b="1" dirty="0">
                <a:solidFill>
                  <a:schemeClr val="accent4"/>
                </a:solidFill>
                <a:latin typeface="Calibri" pitchFamily="34" charset="0"/>
              </a:rPr>
              <a:t> </a:t>
            </a:r>
            <a:r>
              <a:rPr lang="en-US" sz="2000" dirty="0">
                <a:solidFill>
                  <a:schemeClr val="accent4"/>
                </a:solidFill>
                <a:latin typeface="Calibri" pitchFamily="34" charset="0"/>
              </a:rPr>
              <a:t>Sensory </a:t>
            </a:r>
            <a:br>
              <a:rPr lang="en-US" sz="2000" dirty="0">
                <a:solidFill>
                  <a:schemeClr val="accent4"/>
                </a:solidFill>
                <a:latin typeface="Calibri" pitchFamily="34" charset="0"/>
              </a:rPr>
            </a:br>
            <a:r>
              <a:rPr lang="en-US" sz="2000" b="1" dirty="0">
                <a:solidFill>
                  <a:schemeClr val="accent4"/>
                </a:solidFill>
                <a:latin typeface="Calibri" pitchFamily="34" charset="0"/>
              </a:rPr>
              <a:t>Amygdala </a:t>
            </a:r>
            <a:r>
              <a:rPr lang="en-US" sz="2000" dirty="0">
                <a:solidFill>
                  <a:schemeClr val="accent4"/>
                </a:solidFill>
                <a:latin typeface="Calibri" pitchFamily="34" charset="0"/>
              </a:rPr>
              <a:t>- salience, emotional memories</a:t>
            </a:r>
          </a:p>
          <a:p>
            <a:pPr defTabSz="914400" eaLnBrk="1" hangingPunct="1"/>
            <a:r>
              <a:rPr lang="en-US" sz="2000" b="1" dirty="0" smtClean="0">
                <a:solidFill>
                  <a:schemeClr val="accent4"/>
                </a:solidFill>
                <a:latin typeface="Calibri" pitchFamily="34" charset="0"/>
              </a:rPr>
              <a:t>Anterior Cingulate and Prefrontal cortex </a:t>
            </a:r>
            <a:br>
              <a:rPr lang="en-US" sz="2000" b="1" dirty="0" smtClean="0">
                <a:solidFill>
                  <a:schemeClr val="accent4"/>
                </a:solidFill>
                <a:latin typeface="Calibri" pitchFamily="34" charset="0"/>
              </a:rPr>
            </a:br>
            <a:r>
              <a:rPr lang="en-US" sz="2000" b="1" dirty="0" smtClean="0">
                <a:solidFill>
                  <a:schemeClr val="accent4"/>
                </a:solidFill>
                <a:latin typeface="Calibri" pitchFamily="34" charset="0"/>
              </a:rPr>
              <a:t> </a:t>
            </a:r>
            <a:r>
              <a:rPr lang="en-US" sz="2000" dirty="0" smtClean="0">
                <a:solidFill>
                  <a:schemeClr val="accent4"/>
                </a:solidFill>
                <a:latin typeface="Calibri" pitchFamily="34" charset="0"/>
              </a:rPr>
              <a:t>– </a:t>
            </a:r>
            <a:r>
              <a:rPr lang="en-US" sz="2000" dirty="0">
                <a:solidFill>
                  <a:schemeClr val="accent4"/>
                </a:solidFill>
                <a:latin typeface="Calibri" pitchFamily="34" charset="0"/>
              </a:rPr>
              <a:t>attention</a:t>
            </a:r>
            <a:r>
              <a:rPr lang="en-US" sz="2000" dirty="0" smtClean="0">
                <a:solidFill>
                  <a:schemeClr val="accent4"/>
                </a:solidFill>
                <a:latin typeface="Calibri" pitchFamily="34" charset="0"/>
              </a:rPr>
              <a:t>, impulse </a:t>
            </a:r>
            <a:r>
              <a:rPr lang="en-US" sz="2000" dirty="0">
                <a:solidFill>
                  <a:schemeClr val="accent4"/>
                </a:solidFill>
                <a:latin typeface="Calibri" pitchFamily="34" charset="0"/>
              </a:rPr>
              <a:t>control</a:t>
            </a:r>
            <a:r>
              <a:rPr lang="en-US" sz="2000" b="1" dirty="0">
                <a:solidFill>
                  <a:schemeClr val="accent4"/>
                </a:solidFill>
                <a:latin typeface="Calibri" pitchFamily="34" charset="0"/>
              </a:rPr>
              <a:t> </a:t>
            </a:r>
          </a:p>
          <a:p>
            <a:pPr defTabSz="914400" eaLnBrk="1" hangingPunct="1"/>
            <a:r>
              <a:rPr lang="en-US" sz="2000" b="1" dirty="0">
                <a:solidFill>
                  <a:schemeClr val="accent4"/>
                </a:solidFill>
                <a:latin typeface="Calibri" pitchFamily="34" charset="0"/>
              </a:rPr>
              <a:t>Striatum</a:t>
            </a:r>
            <a:r>
              <a:rPr lang="en-US" sz="2000" dirty="0">
                <a:solidFill>
                  <a:schemeClr val="accent4"/>
                </a:solidFill>
                <a:latin typeface="Calibri" pitchFamily="34" charset="0"/>
              </a:rPr>
              <a:t> – goal-directed action</a:t>
            </a:r>
          </a:p>
        </p:txBody>
      </p:sp>
    </p:spTree>
    <p:extLst>
      <p:ext uri="{BB962C8B-B14F-4D97-AF65-F5344CB8AC3E}">
        <p14:creationId xmlns:p14="http://schemas.microsoft.com/office/powerpoint/2010/main" val="644275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a:xfrm>
            <a:off x="457200" y="190500"/>
            <a:ext cx="8229600" cy="1143000"/>
          </a:xfrm>
        </p:spPr>
        <p:txBody>
          <a:bodyPr/>
          <a:lstStyle/>
          <a:p>
            <a:pPr>
              <a:lnSpc>
                <a:spcPct val="85000"/>
              </a:lnSpc>
            </a:pPr>
            <a:r>
              <a:rPr lang="en-US" sz="3600" b="1" i="1" dirty="0">
                <a:solidFill>
                  <a:srgbClr val="34349E"/>
                </a:solidFill>
                <a:latin typeface="Calibri" pitchFamily="34" charset="0"/>
                <a:ea typeface="ＭＳ Ｐゴシック" pitchFamily="34" charset="-128"/>
              </a:rPr>
              <a:t>Insula Damage </a:t>
            </a:r>
            <a:r>
              <a:rPr lang="en-US" sz="3600" b="1" i="1" dirty="0" smtClean="0">
                <a:solidFill>
                  <a:srgbClr val="34349E"/>
                </a:solidFill>
                <a:latin typeface="Calibri" pitchFamily="34" charset="0"/>
                <a:ea typeface="ＭＳ Ｐゴシック" pitchFamily="34" charset="-128"/>
              </a:rPr>
              <a:t>Disrupts </a:t>
            </a:r>
            <a:br>
              <a:rPr lang="en-US" sz="3600" b="1" i="1" dirty="0" smtClean="0">
                <a:solidFill>
                  <a:srgbClr val="34349E"/>
                </a:solidFill>
                <a:latin typeface="Calibri" pitchFamily="34" charset="0"/>
                <a:ea typeface="ＭＳ Ｐゴシック" pitchFamily="34" charset="-128"/>
              </a:rPr>
            </a:br>
            <a:r>
              <a:rPr lang="en-US" sz="3600" b="1" i="1" dirty="0" smtClean="0">
                <a:solidFill>
                  <a:srgbClr val="34349E"/>
                </a:solidFill>
                <a:latin typeface="Calibri" pitchFamily="34" charset="0"/>
                <a:ea typeface="ＭＳ Ｐゴシック" pitchFamily="34" charset="-128"/>
              </a:rPr>
              <a:t>Addiction </a:t>
            </a:r>
            <a:r>
              <a:rPr lang="en-US" sz="3600" b="1" i="1" dirty="0">
                <a:solidFill>
                  <a:srgbClr val="34349E"/>
                </a:solidFill>
                <a:latin typeface="Calibri" pitchFamily="34" charset="0"/>
                <a:ea typeface="ＭＳ Ｐゴシック" pitchFamily="34" charset="-128"/>
              </a:rPr>
              <a:t>to </a:t>
            </a:r>
            <a:r>
              <a:rPr lang="en-US" sz="3600" b="1" i="1" dirty="0" smtClean="0">
                <a:solidFill>
                  <a:srgbClr val="34349E"/>
                </a:solidFill>
                <a:latin typeface="Calibri" pitchFamily="34" charset="0"/>
                <a:ea typeface="ＭＳ Ｐゴシック" pitchFamily="34" charset="-128"/>
              </a:rPr>
              <a:t>Cigarettes</a:t>
            </a:r>
            <a:endParaRPr lang="en-US" sz="3600" b="1" i="1" dirty="0">
              <a:solidFill>
                <a:srgbClr val="34349E"/>
              </a:solidFill>
              <a:latin typeface="Calibri" pitchFamily="34" charset="0"/>
              <a:ea typeface="ＭＳ Ｐゴシック" pitchFamily="34" charset="-128"/>
            </a:endParaRPr>
          </a:p>
        </p:txBody>
      </p:sp>
      <p:sp>
        <p:nvSpPr>
          <p:cNvPr id="96259" name="Rectangle 3"/>
          <p:cNvSpPr>
            <a:spLocks noChangeArrowheads="1"/>
          </p:cNvSpPr>
          <p:nvPr/>
        </p:nvSpPr>
        <p:spPr bwMode="auto">
          <a:xfrm>
            <a:off x="533400" y="1295400"/>
            <a:ext cx="80010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0" name="Rectangle 4"/>
          <p:cNvSpPr>
            <a:spLocks noChangeArrowheads="1"/>
          </p:cNvSpPr>
          <p:nvPr/>
        </p:nvSpPr>
        <p:spPr bwMode="auto">
          <a:xfrm>
            <a:off x="1371600" y="1524000"/>
            <a:ext cx="1143000" cy="1066800"/>
          </a:xfrm>
          <a:prstGeom prst="rect">
            <a:avLst/>
          </a:prstGeom>
          <a:solidFill>
            <a:schemeClr val="bg1"/>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i="0">
                <a:latin typeface="Calibri" pitchFamily="34" charset="0"/>
              </a:rPr>
              <a:t>69</a:t>
            </a:r>
          </a:p>
          <a:p>
            <a:pPr algn="ctr"/>
            <a:r>
              <a:rPr lang="en-US" sz="2400" i="0">
                <a:latin typeface="Calibri" pitchFamily="34" charset="0"/>
              </a:rPr>
              <a:t>total</a:t>
            </a:r>
          </a:p>
        </p:txBody>
      </p:sp>
      <p:sp>
        <p:nvSpPr>
          <p:cNvPr id="96261" name="Rectangle 5"/>
          <p:cNvSpPr>
            <a:spLocks noChangeArrowheads="1"/>
          </p:cNvSpPr>
          <p:nvPr/>
        </p:nvSpPr>
        <p:spPr bwMode="auto">
          <a:xfrm>
            <a:off x="2133600" y="2895600"/>
            <a:ext cx="1219200" cy="1219200"/>
          </a:xfrm>
          <a:prstGeom prst="rect">
            <a:avLst/>
          </a:prstGeom>
          <a:solidFill>
            <a:schemeClr val="bg1"/>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i="0">
                <a:latin typeface="Calibri" pitchFamily="34" charset="0"/>
              </a:rPr>
              <a:t>32</a:t>
            </a:r>
          </a:p>
          <a:p>
            <a:pPr algn="ctr"/>
            <a:r>
              <a:rPr lang="en-US" sz="2000" i="0">
                <a:latin typeface="Calibri" pitchFamily="34" charset="0"/>
              </a:rPr>
              <a:t>Quitters</a:t>
            </a:r>
          </a:p>
        </p:txBody>
      </p:sp>
      <p:sp>
        <p:nvSpPr>
          <p:cNvPr id="96262" name="Rectangle 6"/>
          <p:cNvSpPr>
            <a:spLocks noChangeArrowheads="1"/>
          </p:cNvSpPr>
          <p:nvPr/>
        </p:nvSpPr>
        <p:spPr bwMode="auto">
          <a:xfrm>
            <a:off x="2819400" y="4559300"/>
            <a:ext cx="1905000" cy="1536700"/>
          </a:xfrm>
          <a:prstGeom prst="rect">
            <a:avLst/>
          </a:prstGeom>
          <a:solidFill>
            <a:srgbClr val="C00000"/>
          </a:solidFill>
          <a:ln w="9525" algn="ctr">
            <a:solidFill>
              <a:schemeClr val="tx1"/>
            </a:solidFill>
            <a:miter lim="800000"/>
            <a:headEnd/>
            <a:tailEnd/>
          </a:ln>
          <a:effectLst/>
          <a:extLst/>
        </p:spPr>
        <p:txBody>
          <a:bodyPr wrap="none" anchor="ctr"/>
          <a:lstStyle/>
          <a:p>
            <a:pPr algn="ctr" eaLnBrk="0" hangingPunct="0"/>
            <a:r>
              <a:rPr lang="en-US" sz="2900" b="1" i="0" dirty="0">
                <a:solidFill>
                  <a:schemeClr val="bg1"/>
                </a:solidFill>
                <a:latin typeface="Calibri" pitchFamily="34" charset="0"/>
              </a:rPr>
              <a:t>16</a:t>
            </a:r>
          </a:p>
          <a:p>
            <a:pPr algn="ctr" eaLnBrk="0" hangingPunct="0"/>
            <a:r>
              <a:rPr lang="en-US" sz="2500" b="1" i="0" dirty="0">
                <a:solidFill>
                  <a:schemeClr val="bg1"/>
                </a:solidFill>
                <a:latin typeface="Calibri" pitchFamily="34" charset="0"/>
              </a:rPr>
              <a:t>Maintained</a:t>
            </a:r>
          </a:p>
          <a:p>
            <a:pPr algn="ctr" eaLnBrk="0" hangingPunct="0"/>
            <a:r>
              <a:rPr lang="en-US" sz="2500" b="1" i="0" dirty="0">
                <a:solidFill>
                  <a:schemeClr val="bg1"/>
                </a:solidFill>
                <a:latin typeface="Calibri" pitchFamily="34" charset="0"/>
              </a:rPr>
              <a:t>Abstinence</a:t>
            </a:r>
            <a:r>
              <a:rPr lang="en-US" sz="1900" b="1" i="0" dirty="0">
                <a:solidFill>
                  <a:schemeClr val="bg1"/>
                </a:solidFill>
                <a:latin typeface="Calibri" pitchFamily="34" charset="0"/>
              </a:rPr>
              <a:t> </a:t>
            </a:r>
          </a:p>
          <a:p>
            <a:pPr eaLnBrk="0" hangingPunct="0"/>
            <a:endParaRPr lang="en-US" sz="1900" b="1" i="0" dirty="0">
              <a:solidFill>
                <a:schemeClr val="bg1"/>
              </a:solidFill>
              <a:latin typeface="Calibri" pitchFamily="34" charset="0"/>
            </a:endParaRPr>
          </a:p>
        </p:txBody>
      </p:sp>
      <p:sp>
        <p:nvSpPr>
          <p:cNvPr id="96263" name="Rectangle 7"/>
          <p:cNvSpPr>
            <a:spLocks noChangeArrowheads="1"/>
          </p:cNvSpPr>
          <p:nvPr/>
        </p:nvSpPr>
        <p:spPr bwMode="auto">
          <a:xfrm>
            <a:off x="609600" y="4572000"/>
            <a:ext cx="1981200" cy="153670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900" b="1" i="0" dirty="0">
                <a:latin typeface="Calibri" pitchFamily="34" charset="0"/>
              </a:rPr>
              <a:t>16</a:t>
            </a:r>
          </a:p>
          <a:p>
            <a:pPr algn="ctr" eaLnBrk="0" hangingPunct="0"/>
            <a:r>
              <a:rPr lang="en-US" sz="2500" b="1" i="0" dirty="0">
                <a:latin typeface="Calibri" pitchFamily="34" charset="0"/>
              </a:rPr>
              <a:t> Resumed</a:t>
            </a:r>
          </a:p>
          <a:p>
            <a:pPr algn="ctr" eaLnBrk="0" hangingPunct="0"/>
            <a:r>
              <a:rPr lang="en-US" sz="2500" b="1" i="0" dirty="0">
                <a:latin typeface="Calibri" pitchFamily="34" charset="0"/>
              </a:rPr>
              <a:t> Smoking</a:t>
            </a:r>
            <a:r>
              <a:rPr lang="en-US" sz="1900" b="1" i="0" dirty="0">
                <a:latin typeface="Calibri" pitchFamily="34" charset="0"/>
              </a:rPr>
              <a:t> </a:t>
            </a:r>
          </a:p>
          <a:p>
            <a:pPr eaLnBrk="0" hangingPunct="0"/>
            <a:endParaRPr lang="en-US" sz="1900" b="1" i="0" dirty="0">
              <a:latin typeface="Calibri" pitchFamily="34" charset="0"/>
            </a:endParaRPr>
          </a:p>
        </p:txBody>
      </p:sp>
      <p:sp>
        <p:nvSpPr>
          <p:cNvPr id="96264" name="Rectangle 8"/>
          <p:cNvSpPr>
            <a:spLocks noChangeArrowheads="1"/>
          </p:cNvSpPr>
          <p:nvPr/>
        </p:nvSpPr>
        <p:spPr bwMode="auto">
          <a:xfrm>
            <a:off x="533400" y="2705100"/>
            <a:ext cx="1219200" cy="1219200"/>
          </a:xfrm>
          <a:prstGeom prst="rect">
            <a:avLst/>
          </a:prstGeom>
          <a:solidFill>
            <a:srgbClr val="3066E0"/>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i="0">
                <a:solidFill>
                  <a:schemeClr val="bg1"/>
                </a:solidFill>
                <a:latin typeface="Arial Rounded MT Bold" pitchFamily="34" charset="0"/>
              </a:rPr>
              <a:t>37</a:t>
            </a:r>
          </a:p>
          <a:p>
            <a:pPr algn="ctr"/>
            <a:r>
              <a:rPr lang="en-US" sz="2000" i="0">
                <a:solidFill>
                  <a:schemeClr val="bg1"/>
                </a:solidFill>
                <a:latin typeface="Arial Rounded MT Bold" pitchFamily="34" charset="0"/>
              </a:rPr>
              <a:t>Non-</a:t>
            </a:r>
          </a:p>
          <a:p>
            <a:pPr algn="ctr"/>
            <a:r>
              <a:rPr lang="en-US" sz="2000" i="0">
                <a:solidFill>
                  <a:schemeClr val="bg1"/>
                </a:solidFill>
                <a:latin typeface="Arial Rounded MT Bold" pitchFamily="34" charset="0"/>
              </a:rPr>
              <a:t>Quitters</a:t>
            </a:r>
          </a:p>
        </p:txBody>
      </p:sp>
      <p:sp>
        <p:nvSpPr>
          <p:cNvPr id="96265" name="Line 9"/>
          <p:cNvSpPr>
            <a:spLocks noChangeShapeType="1"/>
          </p:cNvSpPr>
          <p:nvPr/>
        </p:nvSpPr>
        <p:spPr bwMode="auto">
          <a:xfrm>
            <a:off x="2209800" y="2628900"/>
            <a:ext cx="2286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6" name="Line 10"/>
          <p:cNvSpPr>
            <a:spLocks noChangeShapeType="1"/>
          </p:cNvSpPr>
          <p:nvPr/>
        </p:nvSpPr>
        <p:spPr bwMode="auto">
          <a:xfrm flipH="1">
            <a:off x="1447800" y="2641600"/>
            <a:ext cx="2286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7" name="Line 11"/>
          <p:cNvSpPr>
            <a:spLocks noChangeShapeType="1"/>
          </p:cNvSpPr>
          <p:nvPr/>
        </p:nvSpPr>
        <p:spPr bwMode="auto">
          <a:xfrm>
            <a:off x="3124200" y="4191000"/>
            <a:ext cx="1524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8" name="Line 12"/>
          <p:cNvSpPr>
            <a:spLocks noChangeShapeType="1"/>
          </p:cNvSpPr>
          <p:nvPr/>
        </p:nvSpPr>
        <p:spPr bwMode="auto">
          <a:xfrm flipH="1">
            <a:off x="2286000" y="4191000"/>
            <a:ext cx="2032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6269" name="Group 13"/>
          <p:cNvGrpSpPr>
            <a:grpSpLocks/>
          </p:cNvGrpSpPr>
          <p:nvPr/>
        </p:nvGrpSpPr>
        <p:grpSpPr bwMode="auto">
          <a:xfrm>
            <a:off x="4876800" y="4200525"/>
            <a:ext cx="1600200" cy="2006600"/>
            <a:chOff x="3104" y="2646"/>
            <a:chExt cx="1008" cy="1264"/>
          </a:xfrm>
        </p:grpSpPr>
        <p:grpSp>
          <p:nvGrpSpPr>
            <p:cNvPr id="96270" name="Group 14"/>
            <p:cNvGrpSpPr>
              <a:grpSpLocks/>
            </p:cNvGrpSpPr>
            <p:nvPr/>
          </p:nvGrpSpPr>
          <p:grpSpPr bwMode="auto">
            <a:xfrm>
              <a:off x="3104" y="2862"/>
              <a:ext cx="1008" cy="1048"/>
              <a:chOff x="384" y="2640"/>
              <a:chExt cx="1008" cy="1048"/>
            </a:xfrm>
          </p:grpSpPr>
          <p:pic>
            <p:nvPicPr>
              <p:cNvPr id="96271" name="Picture 15"/>
              <p:cNvPicPr>
                <a:picLocks noChangeAspect="1" noChangeArrowheads="1"/>
              </p:cNvPicPr>
              <p:nvPr/>
            </p:nvPicPr>
            <p:blipFill>
              <a:blip r:embed="rId2">
                <a:extLst>
                  <a:ext uri="{28A0092B-C50C-407E-A947-70E740481C1C}">
                    <a14:useLocalDpi xmlns:a14="http://schemas.microsoft.com/office/drawing/2010/main" val="0"/>
                  </a:ext>
                </a:extLst>
              </a:blip>
              <a:srcRect l="53143" t="57115" r="29857" b="20255"/>
              <a:stretch>
                <a:fillRect/>
              </a:stretch>
            </p:blipFill>
            <p:spPr bwMode="auto">
              <a:xfrm>
                <a:off x="432" y="2640"/>
                <a:ext cx="960"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72" name="Rectangle 16"/>
              <p:cNvSpPr>
                <a:spLocks noChangeArrowheads="1"/>
              </p:cNvSpPr>
              <p:nvPr/>
            </p:nvSpPr>
            <p:spPr bwMode="auto">
              <a:xfrm>
                <a:off x="384" y="2832"/>
                <a:ext cx="96"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1" i="0">
                  <a:effectLst>
                    <a:outerShdw blurRad="38100" dist="38100" dir="2700000" algn="tl">
                      <a:srgbClr val="C0C0C0"/>
                    </a:outerShdw>
                  </a:effectLst>
                  <a:latin typeface="Calibri" pitchFamily="34" charset="0"/>
                </a:endParaRPr>
              </a:p>
            </p:txBody>
          </p:sp>
          <p:sp>
            <p:nvSpPr>
              <p:cNvPr id="96273" name="Rectangle 17"/>
              <p:cNvSpPr>
                <a:spLocks noChangeArrowheads="1"/>
              </p:cNvSpPr>
              <p:nvPr/>
            </p:nvSpPr>
            <p:spPr bwMode="auto">
              <a:xfrm>
                <a:off x="624" y="3592"/>
                <a:ext cx="96"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274" name="Text Box 18"/>
            <p:cNvSpPr txBox="1">
              <a:spLocks noChangeArrowheads="1"/>
            </p:cNvSpPr>
            <p:nvPr/>
          </p:nvSpPr>
          <p:spPr bwMode="auto">
            <a:xfrm>
              <a:off x="3304" y="3154"/>
              <a:ext cx="192"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600" i="0">
                  <a:solidFill>
                    <a:schemeClr val="bg1"/>
                  </a:solidFill>
                  <a:effectLst>
                    <a:outerShdw blurRad="38100" dist="38100" dir="2700000" algn="tl">
                      <a:srgbClr val="C0C0C0"/>
                    </a:outerShdw>
                  </a:effectLst>
                  <a:latin typeface="Calibri" pitchFamily="34" charset="0"/>
                </a:rPr>
                <a:t>5</a:t>
              </a:r>
            </a:p>
          </p:txBody>
        </p:sp>
        <p:sp>
          <p:nvSpPr>
            <p:cNvPr id="96275" name="Text Box 19"/>
            <p:cNvSpPr txBox="1">
              <a:spLocks noChangeArrowheads="1"/>
            </p:cNvSpPr>
            <p:nvPr/>
          </p:nvSpPr>
          <p:spPr bwMode="auto">
            <a:xfrm>
              <a:off x="3768" y="3270"/>
              <a:ext cx="14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800" b="1" i="0">
                  <a:solidFill>
                    <a:schemeClr val="bg1"/>
                  </a:solidFill>
                  <a:effectLst>
                    <a:outerShdw blurRad="38100" dist="38100" dir="2700000" algn="tl">
                      <a:srgbClr val="C0C0C0"/>
                    </a:outerShdw>
                  </a:effectLst>
                  <a:latin typeface="Calibri" pitchFamily="34" charset="0"/>
                </a:rPr>
                <a:t>7</a:t>
              </a:r>
            </a:p>
          </p:txBody>
        </p:sp>
        <p:sp>
          <p:nvSpPr>
            <p:cNvPr id="96276" name="Text Box 20"/>
            <p:cNvSpPr txBox="1">
              <a:spLocks noChangeArrowheads="1"/>
            </p:cNvSpPr>
            <p:nvPr/>
          </p:nvSpPr>
          <p:spPr bwMode="auto">
            <a:xfrm>
              <a:off x="3360" y="3572"/>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400" b="1" i="0">
                  <a:effectLst>
                    <a:outerShdw blurRad="38100" dist="38100" dir="2700000" algn="tl">
                      <a:srgbClr val="C0C0C0"/>
                    </a:outerShdw>
                  </a:effectLst>
                  <a:latin typeface="Calibri" pitchFamily="34" charset="0"/>
                </a:rPr>
                <a:t>1</a:t>
              </a:r>
            </a:p>
          </p:txBody>
        </p:sp>
        <p:sp>
          <p:nvSpPr>
            <p:cNvPr id="96277" name="Text Box 21"/>
            <p:cNvSpPr txBox="1">
              <a:spLocks noChangeArrowheads="1"/>
            </p:cNvSpPr>
            <p:nvPr/>
          </p:nvSpPr>
          <p:spPr bwMode="auto">
            <a:xfrm>
              <a:off x="3384" y="2646"/>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400" b="1" i="0">
                  <a:latin typeface="Calibri" pitchFamily="34" charset="0"/>
                </a:rPr>
                <a:t>Left</a:t>
              </a:r>
            </a:p>
          </p:txBody>
        </p:sp>
      </p:grpSp>
      <p:grpSp>
        <p:nvGrpSpPr>
          <p:cNvPr id="96278" name="Group 22"/>
          <p:cNvGrpSpPr>
            <a:grpSpLocks/>
          </p:cNvGrpSpPr>
          <p:nvPr/>
        </p:nvGrpSpPr>
        <p:grpSpPr bwMode="auto">
          <a:xfrm>
            <a:off x="6896100" y="4149725"/>
            <a:ext cx="1600200" cy="2044700"/>
            <a:chOff x="4344" y="2614"/>
            <a:chExt cx="1008" cy="1288"/>
          </a:xfrm>
        </p:grpSpPr>
        <p:grpSp>
          <p:nvGrpSpPr>
            <p:cNvPr id="96279" name="Group 23"/>
            <p:cNvGrpSpPr>
              <a:grpSpLocks/>
            </p:cNvGrpSpPr>
            <p:nvPr/>
          </p:nvGrpSpPr>
          <p:grpSpPr bwMode="auto">
            <a:xfrm>
              <a:off x="4344" y="2854"/>
              <a:ext cx="1008" cy="1048"/>
              <a:chOff x="1152" y="2064"/>
              <a:chExt cx="1008" cy="1048"/>
            </a:xfrm>
          </p:grpSpPr>
          <p:pic>
            <p:nvPicPr>
              <p:cNvPr id="96280" name="Picture 24"/>
              <p:cNvPicPr>
                <a:picLocks noChangeAspect="1" noChangeArrowheads="1"/>
              </p:cNvPicPr>
              <p:nvPr/>
            </p:nvPicPr>
            <p:blipFill>
              <a:blip r:embed="rId2">
                <a:extLst>
                  <a:ext uri="{28A0092B-C50C-407E-A947-70E740481C1C}">
                    <a14:useLocalDpi xmlns:a14="http://schemas.microsoft.com/office/drawing/2010/main" val="0"/>
                  </a:ext>
                </a:extLst>
              </a:blip>
              <a:srcRect l="79601" t="57115" r="3400" b="20255"/>
              <a:stretch>
                <a:fillRect/>
              </a:stretch>
            </p:blipFill>
            <p:spPr bwMode="auto">
              <a:xfrm>
                <a:off x="1200" y="2064"/>
                <a:ext cx="960"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81" name="Rectangle 25"/>
              <p:cNvSpPr>
                <a:spLocks noChangeArrowheads="1"/>
              </p:cNvSpPr>
              <p:nvPr/>
            </p:nvSpPr>
            <p:spPr bwMode="auto">
              <a:xfrm>
                <a:off x="1904" y="3016"/>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2" name="Rectangle 26"/>
              <p:cNvSpPr>
                <a:spLocks noChangeArrowheads="1"/>
              </p:cNvSpPr>
              <p:nvPr/>
            </p:nvSpPr>
            <p:spPr bwMode="auto">
              <a:xfrm>
                <a:off x="1152" y="2208"/>
                <a:ext cx="144"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3" name="Rectangle 27"/>
              <p:cNvSpPr>
                <a:spLocks noChangeArrowheads="1"/>
              </p:cNvSpPr>
              <p:nvPr/>
            </p:nvSpPr>
            <p:spPr bwMode="auto">
              <a:xfrm>
                <a:off x="1392" y="2064"/>
                <a:ext cx="48"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284" name="Text Box 28"/>
            <p:cNvSpPr txBox="1">
              <a:spLocks noChangeArrowheads="1"/>
            </p:cNvSpPr>
            <p:nvPr/>
          </p:nvSpPr>
          <p:spPr bwMode="auto">
            <a:xfrm flipH="1">
              <a:off x="4896" y="3375"/>
              <a:ext cx="16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800" i="0">
                  <a:solidFill>
                    <a:schemeClr val="bg1"/>
                  </a:solidFill>
                  <a:effectLst>
                    <a:outerShdw blurRad="38100" dist="38100" dir="2700000" algn="tl">
                      <a:srgbClr val="C0C0C0"/>
                    </a:outerShdw>
                  </a:effectLst>
                  <a:latin typeface="Calibri" pitchFamily="34" charset="0"/>
                </a:rPr>
                <a:t>5</a:t>
              </a:r>
            </a:p>
          </p:txBody>
        </p:sp>
        <p:sp>
          <p:nvSpPr>
            <p:cNvPr id="96285" name="Text Box 29"/>
            <p:cNvSpPr txBox="1">
              <a:spLocks noChangeArrowheads="1"/>
            </p:cNvSpPr>
            <p:nvPr/>
          </p:nvSpPr>
          <p:spPr bwMode="auto">
            <a:xfrm>
              <a:off x="4638" y="2978"/>
              <a:ext cx="15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600" i="0">
                  <a:solidFill>
                    <a:schemeClr val="bg1"/>
                  </a:solidFill>
                  <a:effectLst>
                    <a:outerShdw blurRad="38100" dist="38100" dir="2700000" algn="tl">
                      <a:srgbClr val="C0C0C0"/>
                    </a:outerShdw>
                  </a:effectLst>
                  <a:latin typeface="Calibri" pitchFamily="34" charset="0"/>
                </a:rPr>
                <a:t>1</a:t>
              </a:r>
            </a:p>
          </p:txBody>
        </p:sp>
        <p:sp>
          <p:nvSpPr>
            <p:cNvPr id="96286" name="Text Box 30"/>
            <p:cNvSpPr txBox="1">
              <a:spLocks noChangeArrowheads="1"/>
            </p:cNvSpPr>
            <p:nvPr/>
          </p:nvSpPr>
          <p:spPr bwMode="auto">
            <a:xfrm>
              <a:off x="4600" y="2614"/>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400" b="1" i="0">
                  <a:latin typeface="Calibri" pitchFamily="34" charset="0"/>
                </a:rPr>
                <a:t>Right</a:t>
              </a:r>
            </a:p>
          </p:txBody>
        </p:sp>
      </p:grpSp>
      <p:grpSp>
        <p:nvGrpSpPr>
          <p:cNvPr id="96287" name="Group 31"/>
          <p:cNvGrpSpPr>
            <a:grpSpLocks/>
          </p:cNvGrpSpPr>
          <p:nvPr/>
        </p:nvGrpSpPr>
        <p:grpSpPr bwMode="auto">
          <a:xfrm>
            <a:off x="6629400" y="1333500"/>
            <a:ext cx="2057400" cy="2371725"/>
            <a:chOff x="4224" y="912"/>
            <a:chExt cx="1296" cy="1494"/>
          </a:xfrm>
        </p:grpSpPr>
        <p:grpSp>
          <p:nvGrpSpPr>
            <p:cNvPr id="96288" name="Group 32"/>
            <p:cNvGrpSpPr>
              <a:grpSpLocks/>
            </p:cNvGrpSpPr>
            <p:nvPr/>
          </p:nvGrpSpPr>
          <p:grpSpPr bwMode="auto">
            <a:xfrm>
              <a:off x="4352" y="1398"/>
              <a:ext cx="984" cy="1008"/>
              <a:chOff x="1240" y="1392"/>
              <a:chExt cx="984" cy="1008"/>
            </a:xfrm>
          </p:grpSpPr>
          <p:pic>
            <p:nvPicPr>
              <p:cNvPr id="96289" name="Picture 33"/>
              <p:cNvPicPr>
                <a:picLocks noChangeAspect="1" noChangeArrowheads="1"/>
              </p:cNvPicPr>
              <p:nvPr/>
            </p:nvPicPr>
            <p:blipFill>
              <a:blip r:embed="rId2">
                <a:extLst>
                  <a:ext uri="{28A0092B-C50C-407E-A947-70E740481C1C}">
                    <a14:useLocalDpi xmlns:a14="http://schemas.microsoft.com/office/drawing/2010/main" val="0"/>
                  </a:ext>
                </a:extLst>
              </a:blip>
              <a:srcRect l="79601" t="17242" r="3400" b="60127"/>
              <a:stretch>
                <a:fillRect/>
              </a:stretch>
            </p:blipFill>
            <p:spPr bwMode="auto">
              <a:xfrm>
                <a:off x="1248" y="1392"/>
                <a:ext cx="960"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90" name="Rectangle 34"/>
              <p:cNvSpPr>
                <a:spLocks noChangeArrowheads="1"/>
              </p:cNvSpPr>
              <p:nvPr/>
            </p:nvSpPr>
            <p:spPr bwMode="auto">
              <a:xfrm>
                <a:off x="1264" y="1440"/>
                <a:ext cx="96"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91" name="Rectangle 35"/>
              <p:cNvSpPr>
                <a:spLocks noChangeArrowheads="1"/>
              </p:cNvSpPr>
              <p:nvPr/>
            </p:nvSpPr>
            <p:spPr bwMode="auto">
              <a:xfrm>
                <a:off x="1240" y="2112"/>
                <a:ext cx="96"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92" name="Oval 36"/>
              <p:cNvSpPr>
                <a:spLocks noChangeArrowheads="1"/>
              </p:cNvSpPr>
              <p:nvPr/>
            </p:nvSpPr>
            <p:spPr bwMode="auto">
              <a:xfrm>
                <a:off x="2176" y="2072"/>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293" name="Rectangle 37"/>
            <p:cNvSpPr>
              <a:spLocks noChangeArrowheads="1"/>
            </p:cNvSpPr>
            <p:nvPr/>
          </p:nvSpPr>
          <p:spPr bwMode="auto">
            <a:xfrm>
              <a:off x="4888" y="1782"/>
              <a:ext cx="39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800" i="0">
                  <a:solidFill>
                    <a:schemeClr val="bg1"/>
                  </a:solidFill>
                  <a:effectLst>
                    <a:outerShdw blurRad="38100" dist="38100" dir="2700000" algn="tl">
                      <a:srgbClr val="C0C0C0"/>
                    </a:outerShdw>
                  </a:effectLst>
                  <a:latin typeface="Calibri" pitchFamily="34" charset="0"/>
                </a:rPr>
                <a:t>12</a:t>
              </a:r>
            </a:p>
          </p:txBody>
        </p:sp>
        <p:sp>
          <p:nvSpPr>
            <p:cNvPr id="96294" name="Text Box 38"/>
            <p:cNvSpPr txBox="1">
              <a:spLocks noChangeArrowheads="1"/>
            </p:cNvSpPr>
            <p:nvPr/>
          </p:nvSpPr>
          <p:spPr bwMode="auto">
            <a:xfrm>
              <a:off x="4312" y="2084"/>
              <a:ext cx="154"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400" b="1" i="0">
                  <a:effectLst>
                    <a:outerShdw blurRad="38100" dist="38100" dir="2700000" algn="tl">
                      <a:srgbClr val="C0C0C0"/>
                    </a:outerShdw>
                  </a:effectLst>
                  <a:latin typeface="Calibri" pitchFamily="34" charset="0"/>
                </a:rPr>
                <a:t>1</a:t>
              </a:r>
            </a:p>
          </p:txBody>
        </p:sp>
        <p:sp>
          <p:nvSpPr>
            <p:cNvPr id="96295" name="Text Box 39"/>
            <p:cNvSpPr txBox="1">
              <a:spLocks noChangeArrowheads="1"/>
            </p:cNvSpPr>
            <p:nvPr/>
          </p:nvSpPr>
          <p:spPr bwMode="auto">
            <a:xfrm>
              <a:off x="4224" y="912"/>
              <a:ext cx="1296" cy="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5000"/>
                </a:lnSpc>
                <a:spcBef>
                  <a:spcPct val="50000"/>
                </a:spcBef>
              </a:pPr>
              <a:r>
                <a:rPr lang="en-US" sz="2400" b="1" i="0" dirty="0" smtClean="0">
                  <a:latin typeface="Calibri" pitchFamily="34" charset="0"/>
                </a:rPr>
                <a:t>      Insula</a:t>
              </a:r>
              <a:r>
                <a:rPr lang="en-US" sz="2400" b="1" i="0" dirty="0">
                  <a:latin typeface="Calibri" pitchFamily="34" charset="0"/>
                </a:rPr>
                <a:t/>
              </a:r>
              <a:br>
                <a:rPr lang="en-US" sz="2400" b="1" i="0" dirty="0">
                  <a:latin typeface="Calibri" pitchFamily="34" charset="0"/>
                </a:rPr>
              </a:br>
              <a:r>
                <a:rPr lang="en-US" sz="2400" b="1" i="0" dirty="0">
                  <a:latin typeface="Calibri" pitchFamily="34" charset="0"/>
                </a:rPr>
                <a:t> </a:t>
              </a:r>
              <a:r>
                <a:rPr lang="en-US" sz="2400" b="1" i="0" dirty="0" smtClean="0">
                  <a:latin typeface="Calibri" pitchFamily="34" charset="0"/>
                </a:rPr>
                <a:t>       Stroke</a:t>
              </a:r>
              <a:endParaRPr lang="en-US" sz="2400" b="1" i="0" dirty="0">
                <a:latin typeface="Calibri" pitchFamily="34" charset="0"/>
              </a:endParaRPr>
            </a:p>
          </p:txBody>
        </p:sp>
        <p:sp>
          <p:nvSpPr>
            <p:cNvPr id="96296" name="Rectangle 40"/>
            <p:cNvSpPr>
              <a:spLocks noChangeArrowheads="1"/>
            </p:cNvSpPr>
            <p:nvPr/>
          </p:nvSpPr>
          <p:spPr bwMode="auto">
            <a:xfrm>
              <a:off x="4552" y="1638"/>
              <a:ext cx="19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800" i="0">
                  <a:solidFill>
                    <a:schemeClr val="bg1"/>
                  </a:solidFill>
                  <a:effectLst>
                    <a:outerShdw blurRad="38100" dist="38100" dir="2700000" algn="tl">
                      <a:srgbClr val="C0C0C0"/>
                    </a:outerShdw>
                  </a:effectLst>
                  <a:latin typeface="Calibri" pitchFamily="34" charset="0"/>
                </a:rPr>
                <a:t>6</a:t>
              </a:r>
            </a:p>
          </p:txBody>
        </p:sp>
      </p:grpSp>
      <p:grpSp>
        <p:nvGrpSpPr>
          <p:cNvPr id="96297" name="Group 41"/>
          <p:cNvGrpSpPr>
            <a:grpSpLocks/>
          </p:cNvGrpSpPr>
          <p:nvPr/>
        </p:nvGrpSpPr>
        <p:grpSpPr bwMode="auto">
          <a:xfrm>
            <a:off x="4986338" y="2079625"/>
            <a:ext cx="1541462" cy="1625600"/>
            <a:chOff x="3141" y="1310"/>
            <a:chExt cx="971" cy="1024"/>
          </a:xfrm>
        </p:grpSpPr>
        <p:pic>
          <p:nvPicPr>
            <p:cNvPr id="96298" name="Picture 42"/>
            <p:cNvPicPr>
              <a:picLocks noChangeAspect="1" noChangeArrowheads="1"/>
            </p:cNvPicPr>
            <p:nvPr/>
          </p:nvPicPr>
          <p:blipFill>
            <a:blip r:embed="rId2">
              <a:extLst>
                <a:ext uri="{28A0092B-C50C-407E-A947-70E740481C1C}">
                  <a14:useLocalDpi xmlns:a14="http://schemas.microsoft.com/office/drawing/2010/main" val="0"/>
                </a:ext>
              </a:extLst>
            </a:blip>
            <a:srcRect l="53250" t="17242" r="29750" b="60127"/>
            <a:stretch>
              <a:fillRect/>
            </a:stretch>
          </p:blipFill>
          <p:spPr bwMode="auto">
            <a:xfrm>
              <a:off x="3152" y="1326"/>
              <a:ext cx="960"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99" name="Rectangle 43"/>
            <p:cNvSpPr>
              <a:spLocks noChangeArrowheads="1"/>
            </p:cNvSpPr>
            <p:nvPr/>
          </p:nvSpPr>
          <p:spPr bwMode="auto">
            <a:xfrm>
              <a:off x="3141" y="2018"/>
              <a:ext cx="75" cy="1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00" name="Rectangle 44"/>
            <p:cNvSpPr>
              <a:spLocks noChangeArrowheads="1"/>
            </p:cNvSpPr>
            <p:nvPr/>
          </p:nvSpPr>
          <p:spPr bwMode="auto">
            <a:xfrm>
              <a:off x="3752" y="1310"/>
              <a:ext cx="96"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301" name="Rectangle 45"/>
          <p:cNvSpPr>
            <a:spLocks noChangeArrowheads="1"/>
          </p:cNvSpPr>
          <p:nvPr/>
        </p:nvSpPr>
        <p:spPr bwMode="auto">
          <a:xfrm>
            <a:off x="5994400" y="2714625"/>
            <a:ext cx="3048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400" b="1" i="0">
                <a:latin typeface="Calibri" pitchFamily="34" charset="0"/>
              </a:rPr>
              <a:t>15</a:t>
            </a:r>
          </a:p>
        </p:txBody>
      </p:sp>
      <p:sp>
        <p:nvSpPr>
          <p:cNvPr id="96302" name="Text Box 46"/>
          <p:cNvSpPr txBox="1">
            <a:spLocks noChangeArrowheads="1"/>
          </p:cNvSpPr>
          <p:nvPr/>
        </p:nvSpPr>
        <p:spPr bwMode="auto">
          <a:xfrm>
            <a:off x="5715000" y="2106613"/>
            <a:ext cx="244475" cy="488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600" i="0">
                <a:solidFill>
                  <a:schemeClr val="bg1"/>
                </a:solidFill>
                <a:effectLst>
                  <a:outerShdw blurRad="38100" dist="38100" dir="2700000" algn="tl">
                    <a:srgbClr val="C0C0C0"/>
                  </a:outerShdw>
                </a:effectLst>
                <a:latin typeface="Calibri" pitchFamily="34" charset="0"/>
              </a:rPr>
              <a:t>4</a:t>
            </a:r>
          </a:p>
        </p:txBody>
      </p:sp>
      <p:sp>
        <p:nvSpPr>
          <p:cNvPr id="96303" name="Text Box 47"/>
          <p:cNvSpPr txBox="1">
            <a:spLocks noChangeArrowheads="1"/>
          </p:cNvSpPr>
          <p:nvPr/>
        </p:nvSpPr>
        <p:spPr bwMode="auto">
          <a:xfrm>
            <a:off x="4724400" y="1419225"/>
            <a:ext cx="39878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85000"/>
              </a:lnSpc>
              <a:spcBef>
                <a:spcPct val="50000"/>
              </a:spcBef>
            </a:pPr>
            <a:r>
              <a:rPr lang="en-US" sz="2400" b="1" i="0" dirty="0" smtClean="0">
                <a:latin typeface="Calibri" pitchFamily="34" charset="0"/>
              </a:rPr>
              <a:t>    Non-insula         </a:t>
            </a:r>
            <a:r>
              <a:rPr lang="en-US" sz="2400" b="1" i="0" dirty="0">
                <a:latin typeface="Calibri" pitchFamily="34" charset="0"/>
              </a:rPr>
              <a:t/>
            </a:r>
            <a:br>
              <a:rPr lang="en-US" sz="2400" b="1" i="0" dirty="0">
                <a:latin typeface="Calibri" pitchFamily="34" charset="0"/>
              </a:rPr>
            </a:br>
            <a:r>
              <a:rPr lang="en-US" sz="2400" b="1" i="0" dirty="0" smtClean="0">
                <a:latin typeface="Calibri" pitchFamily="34" charset="0"/>
              </a:rPr>
              <a:t>        </a:t>
            </a:r>
            <a:r>
              <a:rPr lang="en-US" sz="2400" b="1" i="0" dirty="0">
                <a:latin typeface="Calibri" pitchFamily="34" charset="0"/>
              </a:rPr>
              <a:t>Stroke</a:t>
            </a:r>
          </a:p>
        </p:txBody>
      </p:sp>
      <p:sp>
        <p:nvSpPr>
          <p:cNvPr id="96304" name="Text Box 48"/>
          <p:cNvSpPr txBox="1">
            <a:spLocks noChangeArrowheads="1"/>
          </p:cNvSpPr>
          <p:nvPr/>
        </p:nvSpPr>
        <p:spPr bwMode="auto">
          <a:xfrm>
            <a:off x="5245100" y="2867025"/>
            <a:ext cx="69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400" i="0">
                <a:solidFill>
                  <a:schemeClr val="bg1"/>
                </a:solidFill>
                <a:effectLst>
                  <a:outerShdw blurRad="38100" dist="38100" dir="2700000" algn="tl">
                    <a:srgbClr val="C0C0C0"/>
                  </a:outerShdw>
                </a:effectLst>
                <a:latin typeface="Calibri" pitchFamily="34" charset="0"/>
              </a:rPr>
              <a:t>31</a:t>
            </a:r>
          </a:p>
        </p:txBody>
      </p:sp>
      <p:sp>
        <p:nvSpPr>
          <p:cNvPr id="96305" name="Rectangle 49"/>
          <p:cNvSpPr>
            <a:spLocks noChangeArrowheads="1"/>
          </p:cNvSpPr>
          <p:nvPr/>
        </p:nvSpPr>
        <p:spPr bwMode="auto">
          <a:xfrm>
            <a:off x="5835650" y="6183313"/>
            <a:ext cx="2493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sz="2000">
                <a:latin typeface="Calibri" pitchFamily="34" charset="0"/>
              </a:rPr>
              <a:t>N.H. Naqvi et al., 2007</a:t>
            </a:r>
          </a:p>
        </p:txBody>
      </p:sp>
      <p:sp>
        <p:nvSpPr>
          <p:cNvPr id="96306" name="Line 50"/>
          <p:cNvSpPr>
            <a:spLocks noChangeShapeType="1"/>
          </p:cNvSpPr>
          <p:nvPr/>
        </p:nvSpPr>
        <p:spPr bwMode="auto">
          <a:xfrm flipH="1">
            <a:off x="6299200" y="3657600"/>
            <a:ext cx="1031875" cy="1117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307" name="Line 51"/>
          <p:cNvSpPr>
            <a:spLocks noChangeShapeType="1"/>
          </p:cNvSpPr>
          <p:nvPr/>
        </p:nvSpPr>
        <p:spPr bwMode="auto">
          <a:xfrm>
            <a:off x="7772400" y="3810000"/>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308" name="Line 52"/>
          <p:cNvSpPr>
            <a:spLocks noChangeShapeType="1"/>
          </p:cNvSpPr>
          <p:nvPr/>
        </p:nvSpPr>
        <p:spPr bwMode="auto">
          <a:xfrm>
            <a:off x="5014913" y="3048000"/>
            <a:ext cx="76200" cy="5334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72902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bwMode="auto">
          <a:xfrm>
            <a:off x="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i="1" kern="0" dirty="0" smtClean="0">
                <a:solidFill>
                  <a:srgbClr val="34349E"/>
                </a:solidFill>
                <a:latin typeface="Calibri" pitchFamily="34" charset="0"/>
                <a:ea typeface="ＭＳ Ｐゴシック" pitchFamily="34" charset="-128"/>
              </a:rPr>
              <a:t>What Does the Medial Orbitofrontal Cortex Do?</a:t>
            </a:r>
            <a:endParaRPr lang="en-US" sz="3400" b="1" i="1" kern="0" dirty="0">
              <a:solidFill>
                <a:srgbClr val="6161CB"/>
              </a:solidFill>
              <a:latin typeface="Calibri" pitchFamily="34" charset="0"/>
            </a:endParaRPr>
          </a:p>
        </p:txBody>
      </p:sp>
      <p:grpSp>
        <p:nvGrpSpPr>
          <p:cNvPr id="2" name="Group 1"/>
          <p:cNvGrpSpPr/>
          <p:nvPr/>
        </p:nvGrpSpPr>
        <p:grpSpPr>
          <a:xfrm>
            <a:off x="1752600" y="1281847"/>
            <a:ext cx="5239655" cy="2626506"/>
            <a:chOff x="2057400" y="1276351"/>
            <a:chExt cx="5065238" cy="2421180"/>
          </a:xfrm>
        </p:grpSpPr>
        <p:sp>
          <p:nvSpPr>
            <p:cNvPr id="7" name="TextBox 6"/>
            <p:cNvSpPr txBox="1"/>
            <p:nvPr/>
          </p:nvSpPr>
          <p:spPr>
            <a:xfrm>
              <a:off x="5400675" y="1295400"/>
              <a:ext cx="1721963" cy="2402131"/>
            </a:xfrm>
            <a:prstGeom prst="rect">
              <a:avLst/>
            </a:prstGeom>
            <a:noFill/>
          </p:spPr>
          <p:txBody>
            <a:bodyPr wrap="none" rtlCol="0">
              <a:spAutoFit/>
            </a:bodyPr>
            <a:lstStyle/>
            <a:p>
              <a:pPr>
                <a:lnSpc>
                  <a:spcPts val="2450"/>
                </a:lnSpc>
              </a:pPr>
              <a:r>
                <a:rPr lang="en-US" sz="1600" dirty="0" smtClean="0"/>
                <a:t>  Medial OFC</a:t>
              </a:r>
            </a:p>
            <a:p>
              <a:pPr>
                <a:lnSpc>
                  <a:spcPts val="2450"/>
                </a:lnSpc>
              </a:pPr>
              <a:r>
                <a:rPr lang="en-US" sz="1600" dirty="0" smtClean="0"/>
                <a:t>  Caudate</a:t>
              </a:r>
            </a:p>
            <a:p>
              <a:pPr>
                <a:lnSpc>
                  <a:spcPts val="2450"/>
                </a:lnSpc>
              </a:pPr>
              <a:r>
                <a:rPr lang="en-US" sz="1600" dirty="0" smtClean="0"/>
                <a:t>  Accumbens n.</a:t>
              </a:r>
            </a:p>
            <a:p>
              <a:pPr>
                <a:lnSpc>
                  <a:spcPts val="2450"/>
                </a:lnSpc>
              </a:pPr>
              <a:r>
                <a:rPr lang="en-US" sz="1600" dirty="0" smtClean="0"/>
                <a:t>  Globus pallidus</a:t>
              </a:r>
            </a:p>
            <a:p>
              <a:pPr>
                <a:lnSpc>
                  <a:spcPts val="2450"/>
                </a:lnSpc>
              </a:pPr>
              <a:r>
                <a:rPr lang="en-US" sz="1600" dirty="0" smtClean="0"/>
                <a:t>  Substantia nigra</a:t>
              </a:r>
            </a:p>
            <a:p>
              <a:pPr>
                <a:lnSpc>
                  <a:spcPts val="2450"/>
                </a:lnSpc>
              </a:pPr>
              <a:r>
                <a:rPr lang="en-US" sz="1600" dirty="0" smtClean="0"/>
                <a:t>  Thalamus</a:t>
              </a:r>
            </a:p>
            <a:p>
              <a:pPr>
                <a:lnSpc>
                  <a:spcPts val="2300"/>
                </a:lnSpc>
              </a:pPr>
              <a:endParaRPr lang="en-US" sz="1600" dirty="0"/>
            </a:p>
            <a:p>
              <a:pPr>
                <a:lnSpc>
                  <a:spcPts val="2300"/>
                </a:lnSpc>
              </a:pPr>
              <a:endParaRPr lang="en-US" sz="1600" dirty="0"/>
            </a:p>
          </p:txBody>
        </p:sp>
        <p:pic>
          <p:nvPicPr>
            <p:cNvPr id="8909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2000" t="33383" r="13059"/>
            <a:stretch/>
          </p:blipFill>
          <p:spPr bwMode="auto">
            <a:xfrm>
              <a:off x="5218181" y="1276351"/>
              <a:ext cx="291272" cy="20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479" t="18700" b="5683"/>
            <a:stretch/>
          </p:blipFill>
          <p:spPr>
            <a:xfrm>
              <a:off x="2057400" y="1400175"/>
              <a:ext cx="3097453" cy="1752600"/>
            </a:xfrm>
            <a:prstGeom prst="rect">
              <a:avLst/>
            </a:prstGeom>
          </p:spPr>
        </p:pic>
      </p:grpSp>
      <p:sp>
        <p:nvSpPr>
          <p:cNvPr id="10" name="TextBox 9"/>
          <p:cNvSpPr txBox="1"/>
          <p:nvPr/>
        </p:nvSpPr>
        <p:spPr>
          <a:xfrm>
            <a:off x="1252500" y="3549123"/>
            <a:ext cx="6822124" cy="2616101"/>
          </a:xfrm>
          <a:prstGeom prst="rect">
            <a:avLst/>
          </a:prstGeom>
          <a:noFill/>
        </p:spPr>
        <p:txBody>
          <a:bodyPr wrap="none" rtlCol="0">
            <a:spAutoFit/>
          </a:bodyPr>
          <a:lstStyle/>
          <a:p>
            <a:r>
              <a:rPr lang="en-US" sz="2800" dirty="0" smtClean="0">
                <a:solidFill>
                  <a:schemeClr val="accent4"/>
                </a:solidFill>
                <a:latin typeface="Calibri" pitchFamily="34" charset="0"/>
              </a:rPr>
              <a:t>It is well-connected to brain regions linked to:</a:t>
            </a:r>
          </a:p>
          <a:p>
            <a:pPr marL="342900" indent="-342900">
              <a:buFont typeface="Arial" pitchFamily="34" charset="0"/>
              <a:buChar char="•"/>
            </a:pPr>
            <a:r>
              <a:rPr lang="en-US" sz="2800" dirty="0" smtClean="0">
                <a:solidFill>
                  <a:schemeClr val="accent4"/>
                </a:solidFill>
                <a:latin typeface="Calibri" pitchFamily="34" charset="0"/>
              </a:rPr>
              <a:t>sensations, perceptions of outside world</a:t>
            </a:r>
          </a:p>
          <a:p>
            <a:pPr marL="342900" indent="-342900">
              <a:buFont typeface="Arial" pitchFamily="34" charset="0"/>
              <a:buChar char="•"/>
            </a:pPr>
            <a:r>
              <a:rPr lang="en-US" sz="2800" dirty="0" smtClean="0">
                <a:solidFill>
                  <a:schemeClr val="accent4"/>
                </a:solidFill>
                <a:latin typeface="Calibri" pitchFamily="34" charset="0"/>
              </a:rPr>
              <a:t>Stimulus-response associations/action</a:t>
            </a:r>
          </a:p>
          <a:p>
            <a:endParaRPr lang="en-US" sz="2400" dirty="0">
              <a:solidFill>
                <a:schemeClr val="accent4"/>
              </a:solidFill>
              <a:latin typeface="Calibri" pitchFamily="34" charset="0"/>
            </a:endParaRPr>
          </a:p>
          <a:p>
            <a:r>
              <a:rPr lang="en-US" sz="2400" b="1" i="1" dirty="0" smtClean="0">
                <a:solidFill>
                  <a:schemeClr val="accent4"/>
                </a:solidFill>
                <a:latin typeface="Calibri" pitchFamily="34" charset="0"/>
              </a:rPr>
              <a:t>          </a:t>
            </a:r>
            <a:r>
              <a:rPr lang="en-US" sz="2800" b="1" i="1" dirty="0" smtClean="0">
                <a:solidFill>
                  <a:schemeClr val="accent4"/>
                </a:solidFill>
                <a:latin typeface="Calibri" pitchFamily="34" charset="0"/>
              </a:rPr>
              <a:t>Major function in decision-making</a:t>
            </a:r>
            <a:br>
              <a:rPr lang="en-US" sz="2800" b="1" i="1" dirty="0" smtClean="0">
                <a:solidFill>
                  <a:schemeClr val="accent4"/>
                </a:solidFill>
                <a:latin typeface="Calibri" pitchFamily="34" charset="0"/>
              </a:rPr>
            </a:br>
            <a:r>
              <a:rPr lang="en-US" sz="2800" b="1" i="1" dirty="0" smtClean="0">
                <a:solidFill>
                  <a:schemeClr val="accent4"/>
                </a:solidFill>
                <a:latin typeface="Calibri" pitchFamily="34" charset="0"/>
              </a:rPr>
              <a:t>         -regulates sensitivity to outcome value</a:t>
            </a:r>
            <a:endParaRPr lang="en-US" sz="2800" b="1" i="1" dirty="0">
              <a:solidFill>
                <a:schemeClr val="accent4"/>
              </a:solidFill>
              <a:latin typeface="Calibri" pitchFamily="34" charset="0"/>
            </a:endParaRPr>
          </a:p>
        </p:txBody>
      </p:sp>
    </p:spTree>
    <p:extLst>
      <p:ext uri="{BB962C8B-B14F-4D97-AF65-F5344CB8AC3E}">
        <p14:creationId xmlns:p14="http://schemas.microsoft.com/office/powerpoint/2010/main" val="1557196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i="1" dirty="0" smtClean="0">
                <a:solidFill>
                  <a:srgbClr val="4C4CC4"/>
                </a:solidFill>
                <a:latin typeface="Calibri" pitchFamily="34" charset="0"/>
              </a:rPr>
              <a:t>What Came First?</a:t>
            </a:r>
            <a:r>
              <a:rPr lang="en-US" sz="2800" b="1" i="1" dirty="0" smtClean="0">
                <a:solidFill>
                  <a:srgbClr val="4C4CC4"/>
                </a:solidFill>
                <a:latin typeface="Calibri" pitchFamily="34" charset="0"/>
              </a:rPr>
              <a:t/>
            </a:r>
            <a:br>
              <a:rPr lang="en-US" sz="2800" b="1" i="1" dirty="0" smtClean="0">
                <a:solidFill>
                  <a:srgbClr val="4C4CC4"/>
                </a:solidFill>
                <a:latin typeface="Calibri" pitchFamily="34" charset="0"/>
              </a:rPr>
            </a:br>
            <a:r>
              <a:rPr lang="en-US" sz="2800" b="1" i="1" dirty="0" smtClean="0">
                <a:solidFill>
                  <a:srgbClr val="7A7AD4"/>
                </a:solidFill>
                <a:latin typeface="Calibri" pitchFamily="34" charset="0"/>
              </a:rPr>
              <a:t>Do Structural Differences Reflect Addiction Vulnerability?</a:t>
            </a:r>
            <a:endParaRPr lang="en-US" sz="2800" b="1" i="1" dirty="0">
              <a:solidFill>
                <a:srgbClr val="7A7AD4"/>
              </a:solidFill>
              <a:latin typeface="Calibri" pitchFamily="34" charset="0"/>
            </a:endParaRPr>
          </a:p>
        </p:txBody>
      </p:sp>
      <p:pic>
        <p:nvPicPr>
          <p:cNvPr id="3" name="Picture 5" descr="ANd9GcT17G7W4VIedHF3oFi_6Lef2wY2WeU7T4ONXvmKjj7S0CPppiHmQA"/>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7059"/>
          <a:stretch>
            <a:fillRect/>
          </a:stretch>
        </p:blipFill>
        <p:spPr bwMode="auto">
          <a:xfrm>
            <a:off x="6172201" y="1524000"/>
            <a:ext cx="2573306" cy="333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ersche fig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4810" t="10388" r="3227"/>
          <a:stretch/>
        </p:blipFill>
        <p:spPr bwMode="auto">
          <a:xfrm>
            <a:off x="685800" y="2423040"/>
            <a:ext cx="5324476" cy="254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3"/>
          <p:cNvSpPr>
            <a:spLocks noChangeArrowheads="1"/>
          </p:cNvSpPr>
          <p:nvPr/>
        </p:nvSpPr>
        <p:spPr bwMode="auto">
          <a:xfrm>
            <a:off x="76200" y="1752600"/>
            <a:ext cx="64008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85000"/>
              </a:lnSpc>
            </a:pPr>
            <a:r>
              <a:rPr lang="en-US" sz="2200" dirty="0" smtClean="0">
                <a:latin typeface="Calibri" pitchFamily="34" charset="0"/>
              </a:rPr>
              <a:t>Stimulant </a:t>
            </a:r>
            <a:r>
              <a:rPr lang="en-US" sz="2200" dirty="0">
                <a:latin typeface="Calibri" pitchFamily="34" charset="0"/>
              </a:rPr>
              <a:t>abusers </a:t>
            </a:r>
            <a:r>
              <a:rPr lang="en-US" sz="2200" dirty="0" smtClean="0">
                <a:latin typeface="Calibri" pitchFamily="34" charset="0"/>
              </a:rPr>
              <a:t>and </a:t>
            </a:r>
            <a:r>
              <a:rPr lang="en-US" sz="2200" dirty="0">
                <a:latin typeface="Calibri" pitchFamily="34" charset="0"/>
              </a:rPr>
              <a:t>nonaddicted </a:t>
            </a:r>
            <a:r>
              <a:rPr lang="en-US" sz="2200" dirty="0" smtClean="0">
                <a:latin typeface="Calibri" pitchFamily="34" charset="0"/>
              </a:rPr>
              <a:t>siblings</a:t>
            </a:r>
            <a:endParaRPr lang="en-US" sz="2200" dirty="0">
              <a:latin typeface="Calibri" pitchFamily="34" charset="0"/>
            </a:endParaRPr>
          </a:p>
          <a:p>
            <a:pPr algn="ctr">
              <a:lnSpc>
                <a:spcPct val="85000"/>
              </a:lnSpc>
            </a:pPr>
            <a:r>
              <a:rPr lang="en-US" sz="2200" dirty="0" smtClean="0">
                <a:latin typeface="Calibri" pitchFamily="34" charset="0"/>
              </a:rPr>
              <a:t>differ from non-drug-users.</a:t>
            </a:r>
            <a:endParaRPr lang="en-US" sz="2200" dirty="0">
              <a:latin typeface="Calibri" pitchFamily="34" charset="0"/>
            </a:endParaRPr>
          </a:p>
        </p:txBody>
      </p:sp>
      <p:sp>
        <p:nvSpPr>
          <p:cNvPr id="6" name="Text Box 7"/>
          <p:cNvSpPr txBox="1">
            <a:spLocks noChangeArrowheads="1"/>
          </p:cNvSpPr>
          <p:nvPr/>
        </p:nvSpPr>
        <p:spPr bwMode="auto">
          <a:xfrm>
            <a:off x="4752975" y="6034088"/>
            <a:ext cx="370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i="1">
                <a:latin typeface="Calibri" pitchFamily="34" charset="0"/>
              </a:rPr>
              <a:t>K. Ersche et al., 2012: Science 335,601</a:t>
            </a:r>
          </a:p>
        </p:txBody>
      </p:sp>
      <p:sp>
        <p:nvSpPr>
          <p:cNvPr id="7" name="Rectangle 14"/>
          <p:cNvSpPr>
            <a:spLocks noChangeArrowheads="1"/>
          </p:cNvSpPr>
          <p:nvPr/>
        </p:nvSpPr>
        <p:spPr bwMode="auto">
          <a:xfrm>
            <a:off x="533401" y="4495800"/>
            <a:ext cx="3352799" cy="140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90000"/>
              </a:lnSpc>
            </a:pPr>
            <a:r>
              <a:rPr lang="en-US" sz="2000" b="1" i="1" dirty="0" smtClean="0">
                <a:solidFill>
                  <a:srgbClr val="FF0000"/>
                </a:solidFill>
                <a:latin typeface="Calibri" pitchFamily="34" charset="0"/>
              </a:rPr>
              <a:t>Larger</a:t>
            </a:r>
            <a:endParaRPr lang="en-US" sz="2000" b="1" i="1" dirty="0">
              <a:solidFill>
                <a:srgbClr val="FF0000"/>
              </a:solidFill>
              <a:latin typeface="Calibri" pitchFamily="34" charset="0"/>
            </a:endParaRPr>
          </a:p>
          <a:p>
            <a:pPr algn="ctr">
              <a:lnSpc>
                <a:spcPct val="90000"/>
              </a:lnSpc>
            </a:pPr>
            <a:r>
              <a:rPr lang="en-US" dirty="0" smtClean="0">
                <a:latin typeface="Calibri" pitchFamily="34" charset="0"/>
              </a:rPr>
              <a:t>Amygdala:  emotion</a:t>
            </a:r>
          </a:p>
          <a:p>
            <a:pPr algn="ctr">
              <a:lnSpc>
                <a:spcPct val="90000"/>
              </a:lnSpc>
            </a:pPr>
            <a:r>
              <a:rPr lang="en-US" dirty="0" smtClean="0">
                <a:latin typeface="Calibri" pitchFamily="34" charset="0"/>
              </a:rPr>
              <a:t>Putamen: habit formation</a:t>
            </a:r>
            <a:endParaRPr lang="en-US" dirty="0">
              <a:latin typeface="Calibri" pitchFamily="34" charset="0"/>
            </a:endParaRPr>
          </a:p>
          <a:p>
            <a:pPr algn="ctr">
              <a:lnSpc>
                <a:spcPct val="90000"/>
              </a:lnSpc>
            </a:pPr>
            <a:endParaRPr lang="en-US" sz="1900" dirty="0">
              <a:solidFill>
                <a:srgbClr val="9F0000"/>
              </a:solidFill>
              <a:latin typeface="Calibri" pitchFamily="34" charset="0"/>
            </a:endParaRPr>
          </a:p>
          <a:p>
            <a:pPr algn="ctr">
              <a:lnSpc>
                <a:spcPct val="90000"/>
              </a:lnSpc>
            </a:pPr>
            <a:endParaRPr lang="en-US" sz="2000" dirty="0">
              <a:solidFill>
                <a:srgbClr val="9F0000"/>
              </a:solidFill>
              <a:latin typeface="Calibri" pitchFamily="34" charset="0"/>
            </a:endParaRPr>
          </a:p>
        </p:txBody>
      </p:sp>
      <p:sp>
        <p:nvSpPr>
          <p:cNvPr id="8" name="Text Box 15"/>
          <p:cNvSpPr txBox="1">
            <a:spLocks noChangeArrowheads="1"/>
          </p:cNvSpPr>
          <p:nvPr/>
        </p:nvSpPr>
        <p:spPr bwMode="auto">
          <a:xfrm>
            <a:off x="4282722" y="4681538"/>
            <a:ext cx="1797287" cy="115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90000"/>
              </a:lnSpc>
            </a:pPr>
            <a:r>
              <a:rPr lang="en-US" sz="2000" b="1" i="1" dirty="0" smtClean="0">
                <a:solidFill>
                  <a:srgbClr val="0000CC"/>
                </a:solidFill>
                <a:latin typeface="Calibri" pitchFamily="34" charset="0"/>
              </a:rPr>
              <a:t>Smaller</a:t>
            </a:r>
          </a:p>
          <a:p>
            <a:pPr algn="ctr" eaLnBrk="1" hangingPunct="1">
              <a:lnSpc>
                <a:spcPct val="90000"/>
              </a:lnSpc>
            </a:pPr>
            <a:r>
              <a:rPr lang="en-US" sz="1900" dirty="0" smtClean="0">
                <a:latin typeface="Calibri" pitchFamily="34" charset="0"/>
              </a:rPr>
              <a:t>Insula: </a:t>
            </a:r>
            <a:br>
              <a:rPr lang="en-US" sz="1900" dirty="0" smtClean="0">
                <a:latin typeface="Calibri" pitchFamily="34" charset="0"/>
              </a:rPr>
            </a:br>
            <a:r>
              <a:rPr lang="en-US" sz="1900" dirty="0" smtClean="0">
                <a:latin typeface="Calibri" pitchFamily="34" charset="0"/>
              </a:rPr>
              <a:t>decision-making</a:t>
            </a:r>
            <a:br>
              <a:rPr lang="en-US" sz="1900" dirty="0" smtClean="0">
                <a:latin typeface="Calibri" pitchFamily="34" charset="0"/>
              </a:rPr>
            </a:br>
            <a:r>
              <a:rPr lang="en-US" sz="1900" dirty="0" smtClean="0">
                <a:latin typeface="Calibri" pitchFamily="34" charset="0"/>
              </a:rPr>
              <a:t>internal states</a:t>
            </a:r>
          </a:p>
        </p:txBody>
      </p:sp>
    </p:spTree>
    <p:extLst>
      <p:ext uri="{BB962C8B-B14F-4D97-AF65-F5344CB8AC3E}">
        <p14:creationId xmlns:p14="http://schemas.microsoft.com/office/powerpoint/2010/main" val="108089722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7003</TotalTime>
  <Words>2020</Words>
  <Application>Microsoft Office PowerPoint</Application>
  <PresentationFormat>On-screen Show (4:3)</PresentationFormat>
  <Paragraphs>680</Paragraphs>
  <Slides>52</Slides>
  <Notes>14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55" baseType="lpstr">
      <vt:lpstr>Default Design</vt:lpstr>
      <vt:lpstr>Image</vt:lpstr>
      <vt:lpstr>Bitmap Image</vt:lpstr>
      <vt:lpstr>Neuroimaging to Inform Clinical Practice in  Treatment of Substance Use Disorders</vt:lpstr>
      <vt:lpstr>Goals in Clinical Practice</vt:lpstr>
      <vt:lpstr>PowerPoint Presentation</vt:lpstr>
      <vt:lpstr>What Have We Learned? Gray Matter Volume in Addiction</vt:lpstr>
      <vt:lpstr>What Does the Insula Do?  </vt:lpstr>
      <vt:lpstr>What Does the Insula Do?  </vt:lpstr>
      <vt:lpstr>Insula Damage Disrupts  Addiction to Cigarettes</vt:lpstr>
      <vt:lpstr>What Does the Medial Orbitofrontal Cortex Do?</vt:lpstr>
      <vt:lpstr>What Came First? Do Structural Differences Reflect Addiction Vulnerability?</vt:lpstr>
      <vt:lpstr>PowerPoint Presentation</vt:lpstr>
      <vt:lpstr>The ABCD Longitudinal Study</vt:lpstr>
      <vt:lpstr>Brain Function Studied with PET picturing a slice of activity  </vt:lpstr>
      <vt:lpstr>Cocaine Craving Studied Using Videotapes to Remind the Participant about Cocaine</vt:lpstr>
      <vt:lpstr>Brain Function During Cocaine Craving PET Scanning</vt:lpstr>
      <vt:lpstr>Craving Correlated with Prefrontal Cortex and Amygdala Activity</vt:lpstr>
      <vt:lpstr>Dopamine Release During Cocaine Craving PET Scanning</vt:lpstr>
      <vt:lpstr>Dopamine Release During Cocaine Craving PET Scanning</vt:lpstr>
      <vt:lpstr>PowerPoint Presentation</vt:lpstr>
      <vt:lpstr>Smoking-Induces Dopamine Release in Striatum</vt:lpstr>
      <vt:lpstr>Genetic Control of Smoking-Induced Dopamine </vt:lpstr>
      <vt:lpstr>Drug-Induced Euphoria is  Related to Dopamine Release </vt:lpstr>
      <vt:lpstr>PowerPoint Presentation</vt:lpstr>
      <vt:lpstr>Frontostriatal System Controls  Executive Functions </vt:lpstr>
      <vt:lpstr>Dopamine Receptors in Striatum are Linked  to Metabolism in Orbitofrontal Cortex</vt:lpstr>
      <vt:lpstr> Negative Correlation of D2-type Receptor Binding with Impulsivity in METH Users</vt:lpstr>
      <vt:lpstr>Dopamine Receptors and Self-Control  Opposing Pathways  </vt:lpstr>
      <vt:lpstr>Disproportionate Effect on Dopamine Receptors </vt:lpstr>
      <vt:lpstr>Disproportionate Effect on Dopamine Receptors </vt:lpstr>
      <vt:lpstr>Functional MRI Reflects Changes in  Blood Flow with Increased Brain Activity</vt:lpstr>
      <vt:lpstr>Imaging the Acute Effects of Cocaine  </vt:lpstr>
      <vt:lpstr>PowerPoint Presentation</vt:lpstr>
      <vt:lpstr>Stop-Signal Task</vt:lpstr>
      <vt:lpstr>Methamphetamine Users Show a  Deficit on the Stop-Signal Task</vt:lpstr>
      <vt:lpstr>Dopamine D2-type Receptor Availability  Related to Stopping Ability</vt:lpstr>
      <vt:lpstr>D2-type Receptor Availability Related to Frontostriatal Activity during Inhibition</vt:lpstr>
      <vt:lpstr>Impulsivity, Risk, Decision-Making and  Addiction</vt:lpstr>
      <vt:lpstr>The Balloon Analogue Risk Task  </vt:lpstr>
      <vt:lpstr>Modulation of Risk-Taking  Frontal and Striatal Interaction      </vt:lpstr>
      <vt:lpstr>METH Users Have Abnormal Response to Risk During Decision-Making</vt:lpstr>
      <vt:lpstr>What Have We Learned?</vt:lpstr>
      <vt:lpstr>What Have We Learned?</vt:lpstr>
      <vt:lpstr>Medications that Affect Dopamine Signaling</vt:lpstr>
      <vt:lpstr>What Have We Learned?</vt:lpstr>
      <vt:lpstr>What Have We Learned?</vt:lpstr>
      <vt:lpstr>PowerPoint Presentation</vt:lpstr>
      <vt:lpstr>PowerPoint Presentation</vt:lpstr>
      <vt:lpstr>PowerPoint Presentation</vt:lpstr>
      <vt:lpstr>PowerPoint Presentation</vt:lpstr>
      <vt:lpstr>PowerPoint Presentation</vt:lpstr>
      <vt:lpstr>Sex Differences in Smoking Cessation Success and in Brain Responses to Smoking  Greater Dopamine Release in  Ventral Striatum of Men vs. Women</vt:lpstr>
      <vt:lpstr>PowerPoint Presentation</vt:lpstr>
      <vt:lpstr>PowerPoint Presentation</vt:lpstr>
    </vt:vector>
  </TitlesOfParts>
  <Company>UCLA Laboratory of Molecular Neuroimaging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Edythe D. London, Ph.D.</dc:creator>
  <cp:lastModifiedBy>London, Edythe</cp:lastModifiedBy>
  <cp:revision>138</cp:revision>
  <dcterms:created xsi:type="dcterms:W3CDTF">2012-02-07T04:50:28Z</dcterms:created>
  <dcterms:modified xsi:type="dcterms:W3CDTF">2018-10-24T21:26:51Z</dcterms:modified>
</cp:coreProperties>
</file>